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28"/>
  </p:notesMasterIdLst>
  <p:sldIdLst>
    <p:sldId id="256" r:id="rId5"/>
    <p:sldId id="2147479163" r:id="rId6"/>
    <p:sldId id="2147479164" r:id="rId7"/>
    <p:sldId id="260" r:id="rId8"/>
    <p:sldId id="257" r:id="rId9"/>
    <p:sldId id="1617" r:id="rId10"/>
    <p:sldId id="2147479148" r:id="rId11"/>
    <p:sldId id="2147479149" r:id="rId12"/>
    <p:sldId id="2147479150" r:id="rId13"/>
    <p:sldId id="2147479167" r:id="rId14"/>
    <p:sldId id="2147479155" r:id="rId15"/>
    <p:sldId id="2147479109" r:id="rId16"/>
    <p:sldId id="2147479156" r:id="rId17"/>
    <p:sldId id="2147479152" r:id="rId18"/>
    <p:sldId id="2147479166" r:id="rId19"/>
    <p:sldId id="2147479168" r:id="rId20"/>
    <p:sldId id="2147479160" r:id="rId21"/>
    <p:sldId id="2147479157" r:id="rId22"/>
    <p:sldId id="2147479158" r:id="rId23"/>
    <p:sldId id="2147479169" r:id="rId24"/>
    <p:sldId id="2147479161" r:id="rId25"/>
    <p:sldId id="2147479144" r:id="rId26"/>
    <p:sldId id="26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2" userDrawn="1">
          <p15:clr>
            <a:srgbClr val="A4A3A4"/>
          </p15:clr>
        </p15:guide>
        <p15:guide id="2" pos="3190" userDrawn="1">
          <p15:clr>
            <a:srgbClr val="A4A3A4"/>
          </p15:clr>
        </p15:guide>
        <p15:guide id="3" pos="506" userDrawn="1">
          <p15:clr>
            <a:srgbClr val="A4A3A4"/>
          </p15:clr>
        </p15:guide>
        <p15:guide id="4" orient="horz" pos="10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C9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A2273-FE7A-4B4E-B622-E9B79D611B65}" v="10" dt="2024-07-13T05:48:50.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7" autoAdjust="0"/>
    <p:restoredTop sz="93784" autoAdjust="0"/>
  </p:normalViewPr>
  <p:slideViewPr>
    <p:cSldViewPr snapToGrid="0" showGuides="1">
      <p:cViewPr varScale="1">
        <p:scale>
          <a:sx n="111" d="100"/>
          <a:sy n="111" d="100"/>
        </p:scale>
        <p:origin x="216" y="944"/>
      </p:cViewPr>
      <p:guideLst>
        <p:guide orient="horz" pos="1412"/>
        <p:guide pos="3190"/>
        <p:guide pos="506"/>
        <p:guide orient="horz" pos="1071"/>
      </p:guideLst>
    </p:cSldViewPr>
  </p:slideViewPr>
  <p:outlineViewPr>
    <p:cViewPr>
      <p:scale>
        <a:sx n="33" d="100"/>
        <a:sy n="33" d="100"/>
      </p:scale>
      <p:origin x="0" y="-56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10" d="100"/>
          <a:sy n="110" d="100"/>
        </p:scale>
        <p:origin x="45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Tom' Martens" userId="35ccf0d4-9e71-4d15-bebb-7c78661c64b3" providerId="ADAL" clId="{BCFA2273-FE7A-4B4E-B622-E9B79D611B65}"/>
    <pc:docChg chg="undo custSel addSld delSld modSld">
      <pc:chgData name="Thomas 'Tom' Martens" userId="35ccf0d4-9e71-4d15-bebb-7c78661c64b3" providerId="ADAL" clId="{BCFA2273-FE7A-4B4E-B622-E9B79D611B65}" dt="2024-07-13T05:49:06.001" v="1090" actId="14100"/>
      <pc:docMkLst>
        <pc:docMk/>
      </pc:docMkLst>
      <pc:sldChg chg="addSp modSp mod">
        <pc:chgData name="Thomas 'Tom' Martens" userId="35ccf0d4-9e71-4d15-bebb-7c78661c64b3" providerId="ADAL" clId="{BCFA2273-FE7A-4B4E-B622-E9B79D611B65}" dt="2024-07-13T05:49:06.001" v="1090" actId="14100"/>
        <pc:sldMkLst>
          <pc:docMk/>
          <pc:sldMk cId="3211801971" sldId="256"/>
        </pc:sldMkLst>
        <pc:spChg chg="mod">
          <ac:chgData name="Thomas 'Tom' Martens" userId="35ccf0d4-9e71-4d15-bebb-7c78661c64b3" providerId="ADAL" clId="{BCFA2273-FE7A-4B4E-B622-E9B79D611B65}" dt="2024-07-12T17:30:49.392" v="327" actId="20577"/>
          <ac:spMkLst>
            <pc:docMk/>
            <pc:sldMk cId="3211801971" sldId="256"/>
            <ac:spMk id="2" creationId="{00000000-0000-0000-0000-000000000000}"/>
          </ac:spMkLst>
        </pc:spChg>
        <pc:spChg chg="mod">
          <ac:chgData name="Thomas 'Tom' Martens" userId="35ccf0d4-9e71-4d15-bebb-7c78661c64b3" providerId="ADAL" clId="{BCFA2273-FE7A-4B4E-B622-E9B79D611B65}" dt="2024-07-12T17:30:42.340" v="326" actId="20577"/>
          <ac:spMkLst>
            <pc:docMk/>
            <pc:sldMk cId="3211801971" sldId="256"/>
            <ac:spMk id="3" creationId="{00000000-0000-0000-0000-000000000000}"/>
          </ac:spMkLst>
        </pc:spChg>
        <pc:picChg chg="add mod">
          <ac:chgData name="Thomas 'Tom' Martens" userId="35ccf0d4-9e71-4d15-bebb-7c78661c64b3" providerId="ADAL" clId="{BCFA2273-FE7A-4B4E-B622-E9B79D611B65}" dt="2024-07-13T05:49:06.001" v="1090" actId="14100"/>
          <ac:picMkLst>
            <pc:docMk/>
            <pc:sldMk cId="3211801971" sldId="256"/>
            <ac:picMk id="6" creationId="{DC58EE91-6F82-43D4-6F0C-DA5DD01DC953}"/>
          </ac:picMkLst>
        </pc:picChg>
      </pc:sldChg>
      <pc:sldChg chg="delSp mod">
        <pc:chgData name="Thomas 'Tom' Martens" userId="35ccf0d4-9e71-4d15-bebb-7c78661c64b3" providerId="ADAL" clId="{BCFA2273-FE7A-4B4E-B622-E9B79D611B65}" dt="2024-07-12T07:26:07.577" v="100" actId="478"/>
        <pc:sldMkLst>
          <pc:docMk/>
          <pc:sldMk cId="3310189924" sldId="269"/>
        </pc:sldMkLst>
        <pc:spChg chg="del">
          <ac:chgData name="Thomas 'Tom' Martens" userId="35ccf0d4-9e71-4d15-bebb-7c78661c64b3" providerId="ADAL" clId="{BCFA2273-FE7A-4B4E-B622-E9B79D611B65}" dt="2024-07-12T07:26:07.577" v="100" actId="478"/>
          <ac:spMkLst>
            <pc:docMk/>
            <pc:sldMk cId="3310189924" sldId="269"/>
            <ac:spMk id="7" creationId="{418E2A18-4739-235F-4FDC-DC556BD5B2BA}"/>
          </ac:spMkLst>
        </pc:spChg>
        <pc:picChg chg="del">
          <ac:chgData name="Thomas 'Tom' Martens" userId="35ccf0d4-9e71-4d15-bebb-7c78661c64b3" providerId="ADAL" clId="{BCFA2273-FE7A-4B4E-B622-E9B79D611B65}" dt="2024-07-12T07:26:03.868" v="99" actId="478"/>
          <ac:picMkLst>
            <pc:docMk/>
            <pc:sldMk cId="3310189924" sldId="269"/>
            <ac:picMk id="6" creationId="{9A2AE97D-F98B-7827-ECF8-2D3C8798B609}"/>
          </ac:picMkLst>
        </pc:picChg>
      </pc:sldChg>
      <pc:sldChg chg="modSp mod">
        <pc:chgData name="Thomas 'Tom' Martens" userId="35ccf0d4-9e71-4d15-bebb-7c78661c64b3" providerId="ADAL" clId="{BCFA2273-FE7A-4B4E-B622-E9B79D611B65}" dt="2024-07-12T17:49:37.606" v="663" actId="404"/>
        <pc:sldMkLst>
          <pc:docMk/>
          <pc:sldMk cId="3837596482" sldId="1617"/>
        </pc:sldMkLst>
        <pc:spChg chg="mod">
          <ac:chgData name="Thomas 'Tom' Martens" userId="35ccf0d4-9e71-4d15-bebb-7c78661c64b3" providerId="ADAL" clId="{BCFA2273-FE7A-4B4E-B622-E9B79D611B65}" dt="2024-07-12T17:49:37.606" v="663" actId="404"/>
          <ac:spMkLst>
            <pc:docMk/>
            <pc:sldMk cId="3837596482" sldId="1617"/>
            <ac:spMk id="2" creationId="{68E37BA9-BA6A-44FA-90C9-AE43F8622A00}"/>
          </ac:spMkLst>
        </pc:spChg>
      </pc:sldChg>
      <pc:sldChg chg="addSp delSp modSp mod">
        <pc:chgData name="Thomas 'Tom' Martens" userId="35ccf0d4-9e71-4d15-bebb-7c78661c64b3" providerId="ADAL" clId="{BCFA2273-FE7A-4B4E-B622-E9B79D611B65}" dt="2024-07-12T21:23:31.020" v="1083" actId="478"/>
        <pc:sldMkLst>
          <pc:docMk/>
          <pc:sldMk cId="1883090644" sldId="2147479144"/>
        </pc:sldMkLst>
        <pc:spChg chg="add del mod">
          <ac:chgData name="Thomas 'Tom' Martens" userId="35ccf0d4-9e71-4d15-bebb-7c78661c64b3" providerId="ADAL" clId="{BCFA2273-FE7A-4B4E-B622-E9B79D611B65}" dt="2024-07-12T21:23:31.020" v="1083" actId="478"/>
          <ac:spMkLst>
            <pc:docMk/>
            <pc:sldMk cId="1883090644" sldId="2147479144"/>
            <ac:spMk id="3" creationId="{C71CB00D-51A2-E5F5-386E-0F6D99BE335A}"/>
          </ac:spMkLst>
        </pc:spChg>
        <pc:spChg chg="add del mod">
          <ac:chgData name="Thomas 'Tom' Martens" userId="35ccf0d4-9e71-4d15-bebb-7c78661c64b3" providerId="ADAL" clId="{BCFA2273-FE7A-4B4E-B622-E9B79D611B65}" dt="2024-07-12T21:23:27.842" v="1082" actId="478"/>
          <ac:spMkLst>
            <pc:docMk/>
            <pc:sldMk cId="1883090644" sldId="2147479144"/>
            <ac:spMk id="4" creationId="{2FD744BB-89E0-A6F8-7A74-5801EF523E15}"/>
          </ac:spMkLst>
        </pc:spChg>
        <pc:spChg chg="add del mod">
          <ac:chgData name="Thomas 'Tom' Martens" userId="35ccf0d4-9e71-4d15-bebb-7c78661c64b3" providerId="ADAL" clId="{BCFA2273-FE7A-4B4E-B622-E9B79D611B65}" dt="2024-07-12T21:23:25.327" v="1081" actId="478"/>
          <ac:spMkLst>
            <pc:docMk/>
            <pc:sldMk cId="1883090644" sldId="2147479144"/>
            <ac:spMk id="5" creationId="{25E4711D-84D1-83C7-6140-7DF2A0484689}"/>
          </ac:spMkLst>
        </pc:spChg>
        <pc:spChg chg="mod">
          <ac:chgData name="Thomas 'Tom' Martens" userId="35ccf0d4-9e71-4d15-bebb-7c78661c64b3" providerId="ADAL" clId="{BCFA2273-FE7A-4B4E-B622-E9B79D611B65}" dt="2024-07-12T21:23:00.092" v="1080" actId="5793"/>
          <ac:spMkLst>
            <pc:docMk/>
            <pc:sldMk cId="1883090644" sldId="2147479144"/>
            <ac:spMk id="9" creationId="{485684B5-B9E1-1983-BDF9-89256D8B0CED}"/>
          </ac:spMkLst>
        </pc:spChg>
      </pc:sldChg>
      <pc:sldChg chg="modSp mod">
        <pc:chgData name="Thomas 'Tom' Martens" userId="35ccf0d4-9e71-4d15-bebb-7c78661c64b3" providerId="ADAL" clId="{BCFA2273-FE7A-4B4E-B622-E9B79D611B65}" dt="2024-07-12T17:48:25.031" v="627" actId="403"/>
        <pc:sldMkLst>
          <pc:docMk/>
          <pc:sldMk cId="2075257606" sldId="2147479148"/>
        </pc:sldMkLst>
        <pc:spChg chg="mod">
          <ac:chgData name="Thomas 'Tom' Martens" userId="35ccf0d4-9e71-4d15-bebb-7c78661c64b3" providerId="ADAL" clId="{BCFA2273-FE7A-4B4E-B622-E9B79D611B65}" dt="2024-07-12T17:48:25.031" v="627" actId="403"/>
          <ac:spMkLst>
            <pc:docMk/>
            <pc:sldMk cId="2075257606" sldId="2147479148"/>
            <ac:spMk id="5" creationId="{E9FF0A24-FAD7-98D0-58B9-245B9758DB67}"/>
          </ac:spMkLst>
        </pc:spChg>
        <pc:spChg chg="mod">
          <ac:chgData name="Thomas 'Tom' Martens" userId="35ccf0d4-9e71-4d15-bebb-7c78661c64b3" providerId="ADAL" clId="{BCFA2273-FE7A-4B4E-B622-E9B79D611B65}" dt="2024-07-12T17:38:17.231" v="623"/>
          <ac:spMkLst>
            <pc:docMk/>
            <pc:sldMk cId="2075257606" sldId="2147479148"/>
            <ac:spMk id="7" creationId="{ACC23665-1FCA-521A-5E03-C90025FFAE17}"/>
          </ac:spMkLst>
        </pc:spChg>
      </pc:sldChg>
      <pc:sldChg chg="modSp mod">
        <pc:chgData name="Thomas 'Tom' Martens" userId="35ccf0d4-9e71-4d15-bebb-7c78661c64b3" providerId="ADAL" clId="{BCFA2273-FE7A-4B4E-B622-E9B79D611B65}" dt="2024-07-12T17:49:58.598" v="664" actId="20577"/>
        <pc:sldMkLst>
          <pc:docMk/>
          <pc:sldMk cId="1806710783" sldId="2147479149"/>
        </pc:sldMkLst>
        <pc:spChg chg="mod">
          <ac:chgData name="Thomas 'Tom' Martens" userId="35ccf0d4-9e71-4d15-bebb-7c78661c64b3" providerId="ADAL" clId="{BCFA2273-FE7A-4B4E-B622-E9B79D611B65}" dt="2024-07-12T17:49:58.598" v="664" actId="20577"/>
          <ac:spMkLst>
            <pc:docMk/>
            <pc:sldMk cId="1806710783" sldId="2147479149"/>
            <ac:spMk id="4" creationId="{F02B2A50-C519-9F03-BD0B-BB76145229DF}"/>
          </ac:spMkLst>
        </pc:spChg>
        <pc:spChg chg="mod">
          <ac:chgData name="Thomas 'Tom' Martens" userId="35ccf0d4-9e71-4d15-bebb-7c78661c64b3" providerId="ADAL" clId="{BCFA2273-FE7A-4B4E-B622-E9B79D611B65}" dt="2024-07-12T17:48:35.463" v="630" actId="403"/>
          <ac:spMkLst>
            <pc:docMk/>
            <pc:sldMk cId="1806710783" sldId="2147479149"/>
            <ac:spMk id="5" creationId="{E9FF0A24-FAD7-98D0-58B9-245B9758DB67}"/>
          </ac:spMkLst>
        </pc:spChg>
        <pc:spChg chg="mod">
          <ac:chgData name="Thomas 'Tom' Martens" userId="35ccf0d4-9e71-4d15-bebb-7c78661c64b3" providerId="ADAL" clId="{BCFA2273-FE7A-4B4E-B622-E9B79D611B65}" dt="2024-07-12T17:49:05.974" v="632"/>
          <ac:spMkLst>
            <pc:docMk/>
            <pc:sldMk cId="1806710783" sldId="2147479149"/>
            <ac:spMk id="7" creationId="{ACC23665-1FCA-521A-5E03-C90025FFAE17}"/>
          </ac:spMkLst>
        </pc:spChg>
      </pc:sldChg>
      <pc:sldChg chg="delSp modSp mod">
        <pc:chgData name="Thomas 'Tom' Martens" userId="35ccf0d4-9e71-4d15-bebb-7c78661c64b3" providerId="ADAL" clId="{BCFA2273-FE7A-4B4E-B622-E9B79D611B65}" dt="2024-07-12T21:03:43.576" v="1066" actId="20577"/>
        <pc:sldMkLst>
          <pc:docMk/>
          <pc:sldMk cId="359996184" sldId="2147479150"/>
        </pc:sldMkLst>
        <pc:spChg chg="del">
          <ac:chgData name="Thomas 'Tom' Martens" userId="35ccf0d4-9e71-4d15-bebb-7c78661c64b3" providerId="ADAL" clId="{BCFA2273-FE7A-4B4E-B622-E9B79D611B65}" dt="2024-07-12T17:34:50.220" v="332" actId="478"/>
          <ac:spMkLst>
            <pc:docMk/>
            <pc:sldMk cId="359996184" sldId="2147479150"/>
            <ac:spMk id="3" creationId="{99984854-AB69-1887-F280-65144BE298E0}"/>
          </ac:spMkLst>
        </pc:spChg>
        <pc:spChg chg="mod">
          <ac:chgData name="Thomas 'Tom' Martens" userId="35ccf0d4-9e71-4d15-bebb-7c78661c64b3" providerId="ADAL" clId="{BCFA2273-FE7A-4B4E-B622-E9B79D611B65}" dt="2024-07-12T21:03:43.576" v="1066" actId="20577"/>
          <ac:spMkLst>
            <pc:docMk/>
            <pc:sldMk cId="359996184" sldId="2147479150"/>
            <ac:spMk id="8" creationId="{EE9AC767-87BE-7111-4AFA-E6AC58D5383F}"/>
          </ac:spMkLst>
        </pc:spChg>
      </pc:sldChg>
      <pc:sldChg chg="addSp delSp modSp mod">
        <pc:chgData name="Thomas 'Tom' Martens" userId="35ccf0d4-9e71-4d15-bebb-7c78661c64b3" providerId="ADAL" clId="{BCFA2273-FE7A-4B4E-B622-E9B79D611B65}" dt="2024-07-12T21:21:52.578" v="1067" actId="478"/>
        <pc:sldMkLst>
          <pc:docMk/>
          <pc:sldMk cId="2245286237" sldId="2147479157"/>
        </pc:sldMkLst>
        <pc:spChg chg="add del mod">
          <ac:chgData name="Thomas 'Tom' Martens" userId="35ccf0d4-9e71-4d15-bebb-7c78661c64b3" providerId="ADAL" clId="{BCFA2273-FE7A-4B4E-B622-E9B79D611B65}" dt="2024-07-12T21:21:52.578" v="1067" actId="478"/>
          <ac:spMkLst>
            <pc:docMk/>
            <pc:sldMk cId="2245286237" sldId="2147479157"/>
            <ac:spMk id="3" creationId="{7EF69B78-DC89-3842-2A1D-2FBA9FF5E438}"/>
          </ac:spMkLst>
        </pc:spChg>
      </pc:sldChg>
      <pc:sldChg chg="addSp delSp modSp mod">
        <pc:chgData name="Thomas 'Tom' Martens" userId="35ccf0d4-9e71-4d15-bebb-7c78661c64b3" providerId="ADAL" clId="{BCFA2273-FE7A-4B4E-B622-E9B79D611B65}" dt="2024-07-12T21:23:41.032" v="1084" actId="478"/>
        <pc:sldMkLst>
          <pc:docMk/>
          <pc:sldMk cId="951945823" sldId="2147479158"/>
        </pc:sldMkLst>
        <pc:spChg chg="add del mod">
          <ac:chgData name="Thomas 'Tom' Martens" userId="35ccf0d4-9e71-4d15-bebb-7c78661c64b3" providerId="ADAL" clId="{BCFA2273-FE7A-4B4E-B622-E9B79D611B65}" dt="2024-07-12T21:23:41.032" v="1084" actId="478"/>
          <ac:spMkLst>
            <pc:docMk/>
            <pc:sldMk cId="951945823" sldId="2147479158"/>
            <ac:spMk id="2" creationId="{F30FDE86-0E87-0820-BA3F-787B2328B170}"/>
          </ac:spMkLst>
        </pc:spChg>
      </pc:sldChg>
      <pc:sldChg chg="modSp mod">
        <pc:chgData name="Thomas 'Tom' Martens" userId="35ccf0d4-9e71-4d15-bebb-7c78661c64b3" providerId="ADAL" clId="{BCFA2273-FE7A-4B4E-B622-E9B79D611B65}" dt="2024-07-12T07:22:56.813" v="6" actId="20577"/>
        <pc:sldMkLst>
          <pc:docMk/>
          <pc:sldMk cId="2296689283" sldId="2147479163"/>
        </pc:sldMkLst>
        <pc:spChg chg="mod">
          <ac:chgData name="Thomas 'Tom' Martens" userId="35ccf0d4-9e71-4d15-bebb-7c78661c64b3" providerId="ADAL" clId="{BCFA2273-FE7A-4B4E-B622-E9B79D611B65}" dt="2024-07-12T07:22:56.813" v="6" actId="20577"/>
          <ac:spMkLst>
            <pc:docMk/>
            <pc:sldMk cId="2296689283" sldId="2147479163"/>
            <ac:spMk id="3" creationId="{4CA1AAB4-E443-2B22-6489-CFFCBE728EA8}"/>
          </ac:spMkLst>
        </pc:spChg>
      </pc:sldChg>
      <pc:sldChg chg="del">
        <pc:chgData name="Thomas 'Tom' Martens" userId="35ccf0d4-9e71-4d15-bebb-7c78661c64b3" providerId="ADAL" clId="{BCFA2273-FE7A-4B4E-B622-E9B79D611B65}" dt="2024-07-12T17:31:24.570" v="328" actId="2696"/>
        <pc:sldMkLst>
          <pc:docMk/>
          <pc:sldMk cId="1010040926" sldId="2147479165"/>
        </pc:sldMkLst>
      </pc:sldChg>
      <pc:sldChg chg="modSp mod">
        <pc:chgData name="Thomas 'Tom' Martens" userId="35ccf0d4-9e71-4d15-bebb-7c78661c64b3" providerId="ADAL" clId="{BCFA2273-FE7A-4B4E-B622-E9B79D611B65}" dt="2024-07-12T18:09:22.105" v="745" actId="20577"/>
        <pc:sldMkLst>
          <pc:docMk/>
          <pc:sldMk cId="3526201012" sldId="2147479166"/>
        </pc:sldMkLst>
        <pc:spChg chg="mod">
          <ac:chgData name="Thomas 'Tom' Martens" userId="35ccf0d4-9e71-4d15-bebb-7c78661c64b3" providerId="ADAL" clId="{BCFA2273-FE7A-4B4E-B622-E9B79D611B65}" dt="2024-07-12T18:09:22.105" v="745" actId="20577"/>
          <ac:spMkLst>
            <pc:docMk/>
            <pc:sldMk cId="3526201012" sldId="2147479166"/>
            <ac:spMk id="7" creationId="{6EE2A94F-6350-C0F8-EF90-FF52B6C9F65D}"/>
          </ac:spMkLst>
        </pc:spChg>
      </pc:sldChg>
      <pc:sldChg chg="modSp mod">
        <pc:chgData name="Thomas 'Tom' Martens" userId="35ccf0d4-9e71-4d15-bebb-7c78661c64b3" providerId="ADAL" clId="{BCFA2273-FE7A-4B4E-B622-E9B79D611B65}" dt="2024-07-12T17:37:37.501" v="621" actId="20577"/>
        <pc:sldMkLst>
          <pc:docMk/>
          <pc:sldMk cId="3938525478" sldId="2147479167"/>
        </pc:sldMkLst>
        <pc:spChg chg="mod">
          <ac:chgData name="Thomas 'Tom' Martens" userId="35ccf0d4-9e71-4d15-bebb-7c78661c64b3" providerId="ADAL" clId="{BCFA2273-FE7A-4B4E-B622-E9B79D611B65}" dt="2024-07-12T17:37:37.501" v="621" actId="20577"/>
          <ac:spMkLst>
            <pc:docMk/>
            <pc:sldMk cId="3938525478" sldId="2147479167"/>
            <ac:spMk id="4" creationId="{F02B2A50-C519-9F03-BD0B-BB76145229DF}"/>
          </ac:spMkLst>
        </pc:spChg>
      </pc:sldChg>
      <pc:sldChg chg="addSp modSp mod setBg">
        <pc:chgData name="Thomas 'Tom' Martens" userId="35ccf0d4-9e71-4d15-bebb-7c78661c64b3" providerId="ADAL" clId="{BCFA2273-FE7A-4B4E-B622-E9B79D611B65}" dt="2024-07-12T18:08:04.015" v="744" actId="27636"/>
        <pc:sldMkLst>
          <pc:docMk/>
          <pc:sldMk cId="2325613229" sldId="2147479168"/>
        </pc:sldMkLst>
        <pc:spChg chg="mod">
          <ac:chgData name="Thomas 'Tom' Martens" userId="35ccf0d4-9e71-4d15-bebb-7c78661c64b3" providerId="ADAL" clId="{BCFA2273-FE7A-4B4E-B622-E9B79D611B65}" dt="2024-07-12T18:08:03.979" v="743" actId="26606"/>
          <ac:spMkLst>
            <pc:docMk/>
            <pc:sldMk cId="2325613229" sldId="2147479168"/>
            <ac:spMk id="4" creationId="{37BC9614-541B-5EEA-20CB-566C3A837A1B}"/>
          </ac:spMkLst>
        </pc:spChg>
        <pc:spChg chg="mod">
          <ac:chgData name="Thomas 'Tom' Martens" userId="35ccf0d4-9e71-4d15-bebb-7c78661c64b3" providerId="ADAL" clId="{BCFA2273-FE7A-4B4E-B622-E9B79D611B65}" dt="2024-07-12T18:08:04.015" v="744" actId="27636"/>
          <ac:spMkLst>
            <pc:docMk/>
            <pc:sldMk cId="2325613229" sldId="2147479168"/>
            <ac:spMk id="5" creationId="{6A171BA1-97B5-419E-92F1-5A8BF21FCB8E}"/>
          </ac:spMkLst>
        </pc:spChg>
        <pc:picChg chg="add">
          <ac:chgData name="Thomas 'Tom' Martens" userId="35ccf0d4-9e71-4d15-bebb-7c78661c64b3" providerId="ADAL" clId="{BCFA2273-FE7A-4B4E-B622-E9B79D611B65}" dt="2024-07-12T18:08:03.979" v="743" actId="26606"/>
          <ac:picMkLst>
            <pc:docMk/>
            <pc:sldMk cId="2325613229" sldId="2147479168"/>
            <ac:picMk id="7" creationId="{A03536F0-EEE7-AFEE-B7C0-113867DB21CF}"/>
          </ac:picMkLst>
        </pc:picChg>
      </pc:sldChg>
      <pc:sldChg chg="addSp delSp modSp add mod">
        <pc:chgData name="Thomas 'Tom' Martens" userId="35ccf0d4-9e71-4d15-bebb-7c78661c64b3" providerId="ADAL" clId="{BCFA2273-FE7A-4B4E-B622-E9B79D611B65}" dt="2024-07-12T21:23:51.124" v="1085" actId="478"/>
        <pc:sldMkLst>
          <pc:docMk/>
          <pc:sldMk cId="200483756" sldId="2147479169"/>
        </pc:sldMkLst>
        <pc:spChg chg="del">
          <ac:chgData name="Thomas 'Tom' Martens" userId="35ccf0d4-9e71-4d15-bebb-7c78661c64b3" providerId="ADAL" clId="{BCFA2273-FE7A-4B4E-B622-E9B79D611B65}" dt="2024-07-12T21:23:51.124" v="1085" actId="478"/>
          <ac:spMkLst>
            <pc:docMk/>
            <pc:sldMk cId="200483756" sldId="2147479169"/>
            <ac:spMk id="2" creationId="{F30FDE86-0E87-0820-BA3F-787B2328B170}"/>
          </ac:spMkLst>
        </pc:spChg>
        <pc:picChg chg="add mod">
          <ac:chgData name="Thomas 'Tom' Martens" userId="35ccf0d4-9e71-4d15-bebb-7c78661c64b3" providerId="ADAL" clId="{BCFA2273-FE7A-4B4E-B622-E9B79D611B65}" dt="2024-07-12T07:50:46.290" v="137" actId="14100"/>
          <ac:picMkLst>
            <pc:docMk/>
            <pc:sldMk cId="200483756" sldId="2147479169"/>
            <ac:picMk id="3" creationId="{B5F27C04-7064-7A2F-B709-F4BC5BCE0D6D}"/>
          </ac:picMkLst>
        </pc:picChg>
        <pc:picChg chg="del">
          <ac:chgData name="Thomas 'Tom' Martens" userId="35ccf0d4-9e71-4d15-bebb-7c78661c64b3" providerId="ADAL" clId="{BCFA2273-FE7A-4B4E-B622-E9B79D611B65}" dt="2024-07-12T07:50:34.835" v="133" actId="478"/>
          <ac:picMkLst>
            <pc:docMk/>
            <pc:sldMk cId="200483756" sldId="2147479169"/>
            <ac:picMk id="5" creationId="{6E442903-2A1B-1A4A-7D67-8E7E8BDB18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12.07.24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4</a:t>
            </a:fld>
            <a:endParaRPr lang="de-DE"/>
          </a:p>
        </p:txBody>
      </p:sp>
    </p:spTree>
    <p:extLst>
      <p:ext uri="{BB962C8B-B14F-4D97-AF65-F5344CB8AC3E}">
        <p14:creationId xmlns:p14="http://schemas.microsoft.com/office/powerpoint/2010/main" val="2766359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12.07.24</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12.07.24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12.07.24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12.07.24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A1F40A6-DE98-499A-8122-D6567B6431F0}" type="slidenum">
              <a:rPr lang="de-DE" smtClean="0"/>
              <a:pPr/>
              <a:t>‹#›</a:t>
            </a:fld>
            <a:endParaRPr lang="de-DE" dirty="0"/>
          </a:p>
        </p:txBody>
      </p:sp>
    </p:spTree>
    <p:extLst>
      <p:ext uri="{BB962C8B-B14F-4D97-AF65-F5344CB8AC3E}">
        <p14:creationId xmlns:p14="http://schemas.microsoft.com/office/powerpoint/2010/main" val="37897456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12.07.24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12.07.24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12.07.24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12.07.24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12.07.24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12.07.24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12.07.24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81CF0DA5-D945-BE43-BB04-D62DF32C1835}" type="slidenum">
              <a:rPr lang="de-DE" smtClean="0"/>
              <a:pPr/>
              <a:t>‹#›</a:t>
            </a:fld>
            <a:endParaRPr lang="de-DE" dirty="0"/>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12.07.24</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bg1"/>
                </a:solidFill>
              </a:defRPr>
            </a:lvl1pPr>
          </a:lstStyle>
          <a:p>
            <a:fld id="{DCA06D64-7F8B-0247-8CA0-7902456782A3}" type="slidenum">
              <a:rPr lang="de-DE" smtClean="0"/>
              <a:pPr/>
              <a:t>‹#›</a:t>
            </a:fld>
            <a:endParaRPr lang="de-DE" dirty="0"/>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peps.python.org/pep-002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ffqf2jrq-k4?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org/3/reference/import.html" TargetMode="External"/><Relationship Id="rId7" Type="http://schemas.openxmlformats.org/officeDocument/2006/relationships/hyperlink" Target="https://learn.microsoft.com/en-us/fabric/data-engineering/microsoft-spark-utilities#reference-run-multiple-notebooks-in-parallel" TargetMode="Externa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hyperlink" Target="https://stackoverflow.com/questions/2360724/what-exactly-does-import-import" TargetMode="External"/><Relationship Id="rId5" Type="http://schemas.openxmlformats.org/officeDocument/2006/relationships/hyperlink" Target="https://docs.python.org/3/glossary.html#term-importing" TargetMode="External"/><Relationship Id="rId4" Type="http://schemas.openxmlformats.org/officeDocument/2006/relationships/hyperlink" Target="https://docs.python.org/3/glossary.html#term-modul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robkerr.ai/accessing-azure-key-vault-secrets-from-fabric-notebooks/" TargetMode="External"/><Relationship Id="rId3" Type="http://schemas.openxmlformats.org/officeDocument/2006/relationships/hyperlink" Target="https://learn.microsoft.com/en-us/fabric/data-engineering/runtime" TargetMode="External"/><Relationship Id="rId7" Type="http://schemas.openxmlformats.org/officeDocument/2006/relationships/hyperlink" Target="https://learn.microsoft.com/en-us/fabric/" TargetMode="External"/><Relationship Id="rId2" Type="http://schemas.openxmlformats.org/officeDocument/2006/relationships/hyperlink" Target="https://wiki.python.org/moin/BeginnersGuide" TargetMode="External"/><Relationship Id="rId1" Type="http://schemas.openxmlformats.org/officeDocument/2006/relationships/slideLayout" Target="../slideLayouts/slideLayout2.xml"/><Relationship Id="rId6" Type="http://schemas.openxmlformats.org/officeDocument/2006/relationships/hyperlink" Target="https://learn.microsoft.com/en-us/azure/key-vault/general/overview" TargetMode="External"/><Relationship Id="rId5" Type="http://schemas.openxmlformats.org/officeDocument/2006/relationships/hyperlink" Target="https://learn.microsoft.com/en-us/fabric/admin/about-tenant-settings" TargetMode="External"/><Relationship Id="rId4" Type="http://schemas.openxmlformats.org/officeDocument/2006/relationships/hyperlink" Target="https://learn.microsoft.com/en-us/fabric/data-engineering/library-manageme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spark.apache.org/docs/latest/api/python/index.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br>
              <a:rPr lang="en-GB" sz="4800" b="1" dirty="0">
                <a:solidFill>
                  <a:schemeClr val="tx1">
                    <a:lumMod val="85000"/>
                  </a:schemeClr>
                </a:solidFill>
                <a:latin typeface="Exo"/>
              </a:rPr>
            </a:br>
            <a:r>
              <a:rPr lang="en-GB" sz="4800" b="1" dirty="0">
                <a:solidFill>
                  <a:schemeClr val="tx1">
                    <a:lumMod val="85000"/>
                  </a:schemeClr>
                </a:solidFill>
                <a:latin typeface="Exo"/>
              </a:rPr>
              <a:t>Code First with Microsoft Fabric and Notebooks</a:t>
            </a:r>
            <a:endParaRPr lang="de-DE" sz="4800" dirty="0">
              <a:solidFill>
                <a:schemeClr val="tx1">
                  <a:lumMod val="85000"/>
                </a:schemeClr>
              </a:solidFill>
              <a:latin typeface="Consolas" panose="020B0609020204030204" pitchFamily="49" charset="0"/>
            </a:endParaRPr>
          </a:p>
        </p:txBody>
      </p:sp>
      <p:sp>
        <p:nvSpPr>
          <p:cNvPr id="3" name="Subtitle 2"/>
          <p:cNvSpPr>
            <a:spLocks noGrp="1"/>
          </p:cNvSpPr>
          <p:nvPr>
            <p:ph type="subTitle" idx="1"/>
          </p:nvPr>
        </p:nvSpPr>
        <p:spPr>
          <a:xfrm>
            <a:off x="1154954" y="4800600"/>
            <a:ext cx="9418320" cy="1691640"/>
          </a:xfrm>
        </p:spPr>
        <p:txBody>
          <a:bodyPr/>
          <a:lstStyle/>
          <a:p>
            <a:endParaRPr lang="de-DE" dirty="0">
              <a:latin typeface="Consolas" panose="020B0609020204030204" pitchFamily="49" charset="0"/>
              <a:ea typeface="Verdana" panose="020B0604030504040204" pitchFamily="34" charset="0"/>
              <a:cs typeface="Verdana" panose="020B0604030504040204" pitchFamily="34" charset="0"/>
            </a:endParaRP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Data Toboggan Cool Runnings</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2024-07-13</a:t>
            </a:r>
          </a:p>
          <a:p>
            <a:pPr algn="l"/>
            <a:endPar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endParaRPr>
          </a:p>
        </p:txBody>
      </p:sp>
      <p:pic>
        <p:nvPicPr>
          <p:cNvPr id="6" name="Picture 5" descr="A person wearing glasses and a white shirt&#10;&#10;Description automatically generated">
            <a:extLst>
              <a:ext uri="{FF2B5EF4-FFF2-40B4-BE49-F238E27FC236}">
                <a16:creationId xmlns:a16="http://schemas.microsoft.com/office/drawing/2014/main" id="{DC58EE91-6F82-43D4-6F0C-DA5DD01DC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580" y="87745"/>
            <a:ext cx="4967870" cy="2787795"/>
          </a:xfrm>
          <a:prstGeom prst="rect">
            <a:avLst/>
          </a:prstGeom>
        </p:spPr>
      </p:pic>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 and because of this</a:t>
            </a:r>
          </a:p>
        </p:txBody>
      </p:sp>
      <p:sp>
        <p:nvSpPr>
          <p:cNvPr id="3" name="TextBox 2">
            <a:extLst>
              <a:ext uri="{FF2B5EF4-FFF2-40B4-BE49-F238E27FC236}">
                <a16:creationId xmlns:a16="http://schemas.microsoft.com/office/drawing/2014/main" id="{99984854-AB69-1887-F280-65144BE298E0}"/>
              </a:ext>
            </a:extLst>
          </p:cNvPr>
          <p:cNvSpPr txBox="1"/>
          <p:nvPr/>
        </p:nvSpPr>
        <p:spPr>
          <a:xfrm>
            <a:off x="803275" y="6307574"/>
            <a:ext cx="6105292" cy="369332"/>
          </a:xfrm>
          <a:prstGeom prst="rect">
            <a:avLst/>
          </a:prstGeom>
          <a:noFill/>
        </p:spPr>
        <p:txBody>
          <a:bodyPr wrap="square">
            <a:spAutoFit/>
          </a:bodyPr>
          <a:lstStyle/>
          <a:p>
            <a:r>
              <a:rPr lang="en-GB" dirty="0">
                <a:hlinkClick r:id="rId2"/>
              </a:rPr>
              <a:t>PEP 20 – The Zen of Python | peps.python.org</a:t>
            </a:r>
            <a:endParaRPr lang="en-DE" dirty="0"/>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401205"/>
          </a:xfrm>
          <a:prstGeom prst="rect">
            <a:avLst/>
          </a:prstGeom>
          <a:noFill/>
        </p:spPr>
        <p:txBody>
          <a:bodyPr wrap="square">
            <a:spAutoFit/>
          </a:bodyPr>
          <a:lstStyle/>
          <a:p>
            <a:r>
              <a:rPr lang="en-GB" sz="1400" dirty="0">
                <a:effectLst/>
                <a:highlight>
                  <a:srgbClr val="F8F8F8"/>
                </a:highlight>
              </a:rPr>
              <a:t>Beautiful is better than ugly. </a:t>
            </a:r>
          </a:p>
          <a:p>
            <a:r>
              <a:rPr lang="en-GB" sz="1400" b="1" dirty="0">
                <a:solidFill>
                  <a:srgbClr val="2AAC94"/>
                </a:solidFill>
                <a:effectLst/>
                <a:highlight>
                  <a:srgbClr val="F8F8F8"/>
                </a:highlight>
              </a:rPr>
              <a:t>Explicit is better than implicit. </a:t>
            </a:r>
          </a:p>
          <a:p>
            <a:r>
              <a:rPr lang="en-GB" sz="1400" dirty="0">
                <a:effectLst/>
                <a:highlight>
                  <a:srgbClr val="F8F8F8"/>
                </a:highlight>
              </a:rPr>
              <a:t>Simple is better than complex. </a:t>
            </a:r>
          </a:p>
          <a:p>
            <a:r>
              <a:rPr lang="en-GB" sz="1400" dirty="0">
                <a:effectLst/>
                <a:highlight>
                  <a:srgbClr val="F8F8F8"/>
                </a:highlight>
              </a:rPr>
              <a:t>Complex is better than complicated. </a:t>
            </a:r>
          </a:p>
          <a:p>
            <a:r>
              <a:rPr lang="en-GB" sz="1400" dirty="0">
                <a:effectLst/>
                <a:highlight>
                  <a:srgbClr val="F8F8F8"/>
                </a:highlight>
              </a:rPr>
              <a:t>Flat is better than nested. </a:t>
            </a:r>
          </a:p>
          <a:p>
            <a:r>
              <a:rPr lang="en-GB" sz="1400" b="1" dirty="0">
                <a:solidFill>
                  <a:srgbClr val="2AAC94"/>
                </a:solidFill>
                <a:effectLst/>
                <a:highlight>
                  <a:srgbClr val="F8F8F8"/>
                </a:highlight>
              </a:rPr>
              <a:t>Sparse is better than dense.</a:t>
            </a:r>
            <a:r>
              <a:rPr lang="en-GB" sz="1400" dirty="0">
                <a:effectLst/>
                <a:highlight>
                  <a:srgbClr val="F8F8F8"/>
                </a:highlight>
              </a:rPr>
              <a:t> </a:t>
            </a:r>
          </a:p>
          <a:p>
            <a:r>
              <a:rPr lang="en-GB" sz="1400" dirty="0">
                <a:effectLst/>
                <a:highlight>
                  <a:srgbClr val="F8F8F8"/>
                </a:highlight>
              </a:rPr>
              <a:t>Readability counts. </a:t>
            </a:r>
          </a:p>
          <a:p>
            <a:r>
              <a:rPr lang="en-GB" sz="1400" dirty="0">
                <a:effectLst/>
                <a:highlight>
                  <a:srgbClr val="F8F8F8"/>
                </a:highlight>
              </a:rPr>
              <a:t>Special cases aren't special enough to break the rules. </a:t>
            </a:r>
          </a:p>
          <a:p>
            <a:r>
              <a:rPr lang="en-GB" sz="1400" dirty="0">
                <a:effectLst/>
                <a:highlight>
                  <a:srgbClr val="F8F8F8"/>
                </a:highlight>
              </a:rPr>
              <a:t>Although practicality beats purity. </a:t>
            </a:r>
          </a:p>
          <a:p>
            <a:r>
              <a:rPr lang="en-GB" sz="1400" dirty="0">
                <a:effectLst/>
                <a:highlight>
                  <a:srgbClr val="F8F8F8"/>
                </a:highlight>
              </a:rPr>
              <a:t>Errors should never pass silently. </a:t>
            </a:r>
          </a:p>
          <a:p>
            <a:r>
              <a:rPr lang="en-GB" sz="1400" dirty="0">
                <a:effectLst/>
                <a:highlight>
                  <a:srgbClr val="F8F8F8"/>
                </a:highlight>
              </a:rPr>
              <a:t>Unless explicitly silenced. </a:t>
            </a:r>
          </a:p>
          <a:p>
            <a:r>
              <a:rPr lang="en-GB" sz="1400" dirty="0">
                <a:effectLst/>
                <a:highlight>
                  <a:srgbClr val="F8F8F8"/>
                </a:highlight>
              </a:rPr>
              <a:t>In the face of ambiguity, refuse the temptation to guess. </a:t>
            </a:r>
          </a:p>
          <a:p>
            <a:r>
              <a:rPr lang="en-GB" sz="1400" dirty="0">
                <a:effectLst/>
                <a:highlight>
                  <a:srgbClr val="F8F8F8"/>
                </a:highlight>
              </a:rPr>
              <a:t>There should be one-- and preferably only one --obvious way to do it. Although that way may not be obvious at first unless you're Dutch. Now is better than never. </a:t>
            </a:r>
          </a:p>
          <a:p>
            <a:r>
              <a:rPr lang="en-GB" sz="1400" dirty="0">
                <a:effectLst/>
                <a:highlight>
                  <a:srgbClr val="F8F8F8"/>
                </a:highlight>
              </a:rPr>
              <a:t>Although never is often better than *right* now. </a:t>
            </a:r>
          </a:p>
          <a:p>
            <a:r>
              <a:rPr lang="en-GB" sz="1400" dirty="0">
                <a:effectLst/>
                <a:highlight>
                  <a:srgbClr val="F8F8F8"/>
                </a:highlight>
              </a:rPr>
              <a:t>If the implementation is hard to explain, it's a bad idea. </a:t>
            </a:r>
          </a:p>
          <a:p>
            <a:r>
              <a:rPr lang="en-GB" sz="1400" dirty="0">
                <a:effectLst/>
                <a:highlight>
                  <a:srgbClr val="F8F8F8"/>
                </a:highlight>
              </a:rPr>
              <a:t>If the implementation is easy to explain, it may be a good idea. </a:t>
            </a:r>
          </a:p>
          <a:p>
            <a:r>
              <a:rPr lang="en-GB" sz="1400" dirty="0">
                <a:effectLst/>
                <a:highlight>
                  <a:srgbClr val="F8F8F8"/>
                </a:highlight>
              </a:rPr>
              <a:t>Namespaces are one honking great idea -- let's do more of those! </a:t>
            </a:r>
          </a:p>
          <a:p>
            <a:br>
              <a:rPr lang="en-GB" sz="1400" dirty="0"/>
            </a:br>
            <a:endParaRPr lang="en-DE" sz="1400" dirty="0"/>
          </a:p>
        </p:txBody>
      </p:sp>
    </p:spTree>
    <p:extLst>
      <p:ext uri="{BB962C8B-B14F-4D97-AF65-F5344CB8AC3E}">
        <p14:creationId xmlns:p14="http://schemas.microsoft.com/office/powerpoint/2010/main" val="393852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solution!</a:t>
            </a:r>
            <a:br>
              <a:rPr lang="en-US" sz="7200" dirty="0">
                <a:solidFill>
                  <a:srgbClr val="FFFFFF"/>
                </a:solidFill>
              </a:rPr>
            </a:br>
            <a:r>
              <a:rPr lang="en-US" sz="2000" dirty="0">
                <a:solidFill>
                  <a:srgbClr val="FFFFFF"/>
                </a:solidFill>
              </a:rPr>
              <a:t>(at least a first draft)</a:t>
            </a: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Puzzle Outline">
            <a:extLst>
              <a:ext uri="{FF2B5EF4-FFF2-40B4-BE49-F238E27FC236}">
                <a16:creationId xmlns:a16="http://schemas.microsoft.com/office/drawing/2014/main" id="{1B7DDFE0-C897-5F6F-CD79-7E91A21EFA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 y="1700212"/>
            <a:ext cx="4606925" cy="3786187"/>
          </a:xfrm>
          <a:prstGeom prst="rect">
            <a:avLst/>
          </a:prstGeom>
        </p:spPr>
      </p:pic>
      <p:sp>
        <p:nvSpPr>
          <p:cNvPr id="4" name="Title 1">
            <a:extLst>
              <a:ext uri="{FF2B5EF4-FFF2-40B4-BE49-F238E27FC236}">
                <a16:creationId xmlns:a16="http://schemas.microsoft.com/office/drawing/2014/main" id="{FC43B82A-08BE-D525-0520-96D8CB387080}"/>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04539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pipeline</a:t>
            </a:r>
            <a:endParaRPr lang="en-DE" sz="1400" dirty="0"/>
          </a:p>
        </p:txBody>
      </p:sp>
      <p:pic>
        <p:nvPicPr>
          <p:cNvPr id="3" name="Picture 2">
            <a:extLst>
              <a:ext uri="{FF2B5EF4-FFF2-40B4-BE49-F238E27FC236}">
                <a16:creationId xmlns:a16="http://schemas.microsoft.com/office/drawing/2014/main" id="{11EDAED3-D840-4C2F-4CA0-64C5DA4D3743}"/>
              </a:ext>
            </a:extLst>
          </p:cNvPr>
          <p:cNvPicPr>
            <a:picLocks noChangeAspect="1"/>
          </p:cNvPicPr>
          <p:nvPr/>
        </p:nvPicPr>
        <p:blipFill>
          <a:blip r:embed="rId2"/>
          <a:stretch>
            <a:fillRect/>
          </a:stretch>
        </p:blipFill>
        <p:spPr>
          <a:xfrm>
            <a:off x="814387" y="1691322"/>
            <a:ext cx="9906565" cy="3177858"/>
          </a:xfrm>
          <a:prstGeom prst="rect">
            <a:avLst/>
          </a:prstGeom>
        </p:spPr>
      </p:pic>
    </p:spTree>
    <p:extLst>
      <p:ext uri="{BB962C8B-B14F-4D97-AF65-F5344CB8AC3E}">
        <p14:creationId xmlns:p14="http://schemas.microsoft.com/office/powerpoint/2010/main" val="1615278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13516A0-22C9-1B11-12AD-AB509E039668}"/>
              </a:ext>
            </a:extLst>
          </p:cNvPr>
          <p:cNvSpPr/>
          <p:nvPr/>
        </p:nvSpPr>
        <p:spPr>
          <a:xfrm>
            <a:off x="8822240" y="2405326"/>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The Report</a:t>
            </a:r>
          </a:p>
        </p:txBody>
      </p:sp>
      <p:sp>
        <p:nvSpPr>
          <p:cNvPr id="62" name="Rectangle 61">
            <a:extLst>
              <a:ext uri="{FF2B5EF4-FFF2-40B4-BE49-F238E27FC236}">
                <a16:creationId xmlns:a16="http://schemas.microsoft.com/office/drawing/2014/main" id="{521E6BD6-B896-B6C2-601F-B77B118EE9F3}"/>
              </a:ext>
            </a:extLst>
          </p:cNvPr>
          <p:cNvSpPr/>
          <p:nvPr/>
        </p:nvSpPr>
        <p:spPr>
          <a:xfrm>
            <a:off x="6508076" y="2405328"/>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Semantic Model</a:t>
            </a:r>
          </a:p>
        </p:txBody>
      </p:sp>
      <p:sp>
        <p:nvSpPr>
          <p:cNvPr id="60" name="Rectangle 59">
            <a:extLst>
              <a:ext uri="{FF2B5EF4-FFF2-40B4-BE49-F238E27FC236}">
                <a16:creationId xmlns:a16="http://schemas.microsoft.com/office/drawing/2014/main" id="{9AD7EF91-FD58-5CF0-6BEF-639823A97289}"/>
              </a:ext>
            </a:extLst>
          </p:cNvPr>
          <p:cNvSpPr/>
          <p:nvPr/>
        </p:nvSpPr>
        <p:spPr>
          <a:xfrm>
            <a:off x="4193912" y="2385818"/>
            <a:ext cx="2191666" cy="203077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Lakehouse</a:t>
            </a:r>
          </a:p>
        </p:txBody>
      </p:sp>
      <p:sp>
        <p:nvSpPr>
          <p:cNvPr id="59" name="Rectangle 58">
            <a:extLst>
              <a:ext uri="{FF2B5EF4-FFF2-40B4-BE49-F238E27FC236}">
                <a16:creationId xmlns:a16="http://schemas.microsoft.com/office/drawing/2014/main" id="{3FC923EE-93C8-87AF-89C8-92A18D3A67AB}"/>
              </a:ext>
            </a:extLst>
          </p:cNvPr>
          <p:cNvSpPr/>
          <p:nvPr/>
        </p:nvSpPr>
        <p:spPr>
          <a:xfrm>
            <a:off x="4188086" y="4409568"/>
            <a:ext cx="2191666" cy="5375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DE" sz="1200" dirty="0">
                <a:solidFill>
                  <a:schemeClr val="tx1"/>
                </a:solidFill>
              </a:rPr>
              <a:t>Delta Tables and JSON files</a:t>
            </a:r>
            <a:endParaRPr lang="en-DE" sz="1600" dirty="0">
              <a:solidFill>
                <a:schemeClr val="tx1"/>
              </a:solidFill>
            </a:endParaRPr>
          </a:p>
        </p:txBody>
      </p:sp>
      <p:sp>
        <p:nvSpPr>
          <p:cNvPr id="21" name="Rectangle 20">
            <a:extLst>
              <a:ext uri="{FF2B5EF4-FFF2-40B4-BE49-F238E27FC236}">
                <a16:creationId xmlns:a16="http://schemas.microsoft.com/office/drawing/2014/main" id="{C3CF8D38-C531-358A-99F4-8BAE189EB100}"/>
              </a:ext>
            </a:extLst>
          </p:cNvPr>
          <p:cNvSpPr/>
          <p:nvPr/>
        </p:nvSpPr>
        <p:spPr>
          <a:xfrm>
            <a:off x="1364722" y="2405328"/>
            <a:ext cx="2695040" cy="256129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highlight>
                <a:srgbClr val="FF0000"/>
              </a:highlight>
            </a:endParaRPr>
          </a:p>
        </p:txBody>
      </p:sp>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overall architecture</a:t>
            </a:r>
            <a:br>
              <a:rPr lang="en-DE" sz="3600" dirty="0"/>
            </a:br>
            <a:r>
              <a:rPr lang="en-DE" sz="3600" dirty="0"/>
              <a:t>Schematic view</a:t>
            </a:r>
            <a:endParaRPr lang="en-DE" sz="1400" dirty="0"/>
          </a:p>
        </p:txBody>
      </p:sp>
      <p:pic>
        <p:nvPicPr>
          <p:cNvPr id="8" name="Graphic 7">
            <a:extLst>
              <a:ext uri="{FF2B5EF4-FFF2-40B4-BE49-F238E27FC236}">
                <a16:creationId xmlns:a16="http://schemas.microsoft.com/office/drawing/2014/main" id="{257DA604-19AC-179B-467A-9021170AE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0747" y="3020471"/>
            <a:ext cx="915197" cy="915197"/>
          </a:xfrm>
          <a:prstGeom prst="rect">
            <a:avLst/>
          </a:prstGeom>
        </p:spPr>
      </p:pic>
      <p:pic>
        <p:nvPicPr>
          <p:cNvPr id="10" name="Graphic 9">
            <a:extLst>
              <a:ext uri="{FF2B5EF4-FFF2-40B4-BE49-F238E27FC236}">
                <a16:creationId xmlns:a16="http://schemas.microsoft.com/office/drawing/2014/main" id="{33882937-F6F1-107E-171C-AFBCD2767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2242" y="2405328"/>
            <a:ext cx="915197" cy="915197"/>
          </a:xfrm>
          <a:prstGeom prst="rect">
            <a:avLst/>
          </a:prstGeom>
        </p:spPr>
      </p:pic>
      <p:sp>
        <p:nvSpPr>
          <p:cNvPr id="11" name="TextBox 10">
            <a:extLst>
              <a:ext uri="{FF2B5EF4-FFF2-40B4-BE49-F238E27FC236}">
                <a16:creationId xmlns:a16="http://schemas.microsoft.com/office/drawing/2014/main" id="{9683B136-8714-A743-6AC2-E3D90CCDCACF}"/>
              </a:ext>
            </a:extLst>
          </p:cNvPr>
          <p:cNvSpPr txBox="1"/>
          <p:nvPr/>
        </p:nvSpPr>
        <p:spPr>
          <a:xfrm>
            <a:off x="1238759" y="2462817"/>
            <a:ext cx="1410833" cy="400110"/>
          </a:xfrm>
          <a:prstGeom prst="rect">
            <a:avLst/>
          </a:prstGeom>
          <a:noFill/>
        </p:spPr>
        <p:txBody>
          <a:bodyPr wrap="square" rtlCol="0">
            <a:spAutoFit/>
          </a:bodyPr>
          <a:lstStyle/>
          <a:p>
            <a:pPr algn="ctr"/>
            <a:r>
              <a:rPr lang="de-DE" sz="2000" dirty="0"/>
              <a:t>Pipeline</a:t>
            </a:r>
            <a:endParaRPr lang="en-DE" sz="2000" dirty="0"/>
          </a:p>
        </p:txBody>
      </p:sp>
      <p:pic>
        <p:nvPicPr>
          <p:cNvPr id="12" name="Graphic 11">
            <a:extLst>
              <a:ext uri="{FF2B5EF4-FFF2-40B4-BE49-F238E27FC236}">
                <a16:creationId xmlns:a16="http://schemas.microsoft.com/office/drawing/2014/main" id="{2BB257D5-F18F-B697-F1F4-49077BBE6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0907" y="3217382"/>
            <a:ext cx="791335" cy="791335"/>
          </a:xfrm>
          <a:prstGeom prst="rect">
            <a:avLst/>
          </a:prstGeom>
        </p:spPr>
      </p:pic>
      <p:pic>
        <p:nvPicPr>
          <p:cNvPr id="13" name="Graphic 12">
            <a:extLst>
              <a:ext uri="{FF2B5EF4-FFF2-40B4-BE49-F238E27FC236}">
                <a16:creationId xmlns:a16="http://schemas.microsoft.com/office/drawing/2014/main" id="{311F55E2-370C-3EA8-52BB-0626544223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54845" y="4136554"/>
            <a:ext cx="679656" cy="679656"/>
          </a:xfrm>
          <a:prstGeom prst="rect">
            <a:avLst/>
          </a:prstGeom>
        </p:spPr>
      </p:pic>
      <p:pic>
        <p:nvPicPr>
          <p:cNvPr id="14" name="Graphic 13">
            <a:extLst>
              <a:ext uri="{FF2B5EF4-FFF2-40B4-BE49-F238E27FC236}">
                <a16:creationId xmlns:a16="http://schemas.microsoft.com/office/drawing/2014/main" id="{C22FB917-D8B6-CC5C-9DF6-82FB3CA2E8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68801" y="3265833"/>
            <a:ext cx="831997" cy="831997"/>
          </a:xfrm>
          <a:prstGeom prst="rect">
            <a:avLst/>
          </a:prstGeom>
        </p:spPr>
      </p:pic>
      <p:pic>
        <p:nvPicPr>
          <p:cNvPr id="15" name="Graphic 14">
            <a:extLst>
              <a:ext uri="{FF2B5EF4-FFF2-40B4-BE49-F238E27FC236}">
                <a16:creationId xmlns:a16="http://schemas.microsoft.com/office/drawing/2014/main" id="{9E381630-B00D-4717-18CA-F1B101ED1A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30546" y="3276496"/>
            <a:ext cx="840547" cy="840547"/>
          </a:xfrm>
          <a:prstGeom prst="rect">
            <a:avLst/>
          </a:prstGeom>
        </p:spPr>
      </p:pic>
      <p:pic>
        <p:nvPicPr>
          <p:cNvPr id="16" name="Picture 15" descr="A blue triangle with a blue grid&#10;&#10;Description automatically generated with medium confidence">
            <a:extLst>
              <a:ext uri="{FF2B5EF4-FFF2-40B4-BE49-F238E27FC236}">
                <a16:creationId xmlns:a16="http://schemas.microsoft.com/office/drawing/2014/main" id="{4F1903A3-449F-475A-B2FF-F7F43479CF99}"/>
              </a:ext>
            </a:extLst>
          </p:cNvPr>
          <p:cNvPicPr>
            <a:picLocks noChangeAspect="1"/>
          </p:cNvPicPr>
          <p:nvPr/>
        </p:nvPicPr>
        <p:blipFill>
          <a:blip r:embed="rId14"/>
          <a:stretch>
            <a:fillRect/>
          </a:stretch>
        </p:blipFill>
        <p:spPr>
          <a:xfrm>
            <a:off x="4406204" y="3925563"/>
            <a:ext cx="528526" cy="382961"/>
          </a:xfrm>
          <a:prstGeom prst="rect">
            <a:avLst/>
          </a:prstGeom>
        </p:spPr>
      </p:pic>
      <p:pic>
        <p:nvPicPr>
          <p:cNvPr id="1036" name="Picture 12" descr="microsoft excel mobile apps logo 17396828 PNG">
            <a:extLst>
              <a:ext uri="{FF2B5EF4-FFF2-40B4-BE49-F238E27FC236}">
                <a16:creationId xmlns:a16="http://schemas.microsoft.com/office/drawing/2014/main" id="{B2AF69E2-5F01-ED0E-30D7-6DBCF5ED9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7180" y="3873228"/>
            <a:ext cx="840548" cy="8405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i Icon Vector Art, Icons, and Graphics for Free Download">
            <a:extLst>
              <a:ext uri="{FF2B5EF4-FFF2-40B4-BE49-F238E27FC236}">
                <a16:creationId xmlns:a16="http://schemas.microsoft.com/office/drawing/2014/main" id="{626A4DC1-71D6-1BDA-D96B-ACBB78EE77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893" y="2937590"/>
            <a:ext cx="647122" cy="40011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Elbow Connector 22">
            <a:extLst>
              <a:ext uri="{FF2B5EF4-FFF2-40B4-BE49-F238E27FC236}">
                <a16:creationId xmlns:a16="http://schemas.microsoft.com/office/drawing/2014/main" id="{1FBBF25B-0A73-6857-DF17-F4B932A4DF58}"/>
              </a:ext>
            </a:extLst>
          </p:cNvPr>
          <p:cNvCxnSpPr>
            <a:cxnSpLocks/>
            <a:endCxn id="13" idx="1"/>
          </p:cNvCxnSpPr>
          <p:nvPr/>
        </p:nvCxnSpPr>
        <p:spPr>
          <a:xfrm>
            <a:off x="1128070" y="4327056"/>
            <a:ext cx="926775" cy="14932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E3187D1-592A-729B-9D45-B56DE38986C8}"/>
              </a:ext>
            </a:extLst>
          </p:cNvPr>
          <p:cNvCxnSpPr>
            <a:cxnSpLocks/>
            <a:stCxn id="1038" idx="3"/>
            <a:endCxn id="12" idx="1"/>
          </p:cNvCxnSpPr>
          <p:nvPr/>
        </p:nvCxnSpPr>
        <p:spPr>
          <a:xfrm>
            <a:off x="1151015" y="3137645"/>
            <a:ext cx="769892" cy="475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8480C056-3490-8DF5-6921-D77DAC68AD71}"/>
              </a:ext>
            </a:extLst>
          </p:cNvPr>
          <p:cNvCxnSpPr>
            <a:cxnSpLocks/>
            <a:endCxn id="16" idx="1"/>
          </p:cNvCxnSpPr>
          <p:nvPr/>
        </p:nvCxnSpPr>
        <p:spPr>
          <a:xfrm flipV="1">
            <a:off x="2275016" y="4117044"/>
            <a:ext cx="2131188" cy="33982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016CEE5-A099-E611-6E95-3CF836707723}"/>
              </a:ext>
            </a:extLst>
          </p:cNvPr>
          <p:cNvCxnSpPr>
            <a:cxnSpLocks/>
            <a:stCxn id="12" idx="3"/>
            <a:endCxn id="16" idx="1"/>
          </p:cNvCxnSpPr>
          <p:nvPr/>
        </p:nvCxnSpPr>
        <p:spPr>
          <a:xfrm>
            <a:off x="2712242" y="3613050"/>
            <a:ext cx="1693962" cy="50399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Preise – Key Vault | Microsoft Azure">
            <a:extLst>
              <a:ext uri="{FF2B5EF4-FFF2-40B4-BE49-F238E27FC236}">
                <a16:creationId xmlns:a16="http://schemas.microsoft.com/office/drawing/2014/main" id="{8E3A443D-2456-83B4-1502-62DB738C9A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3236" y="3089545"/>
            <a:ext cx="606109" cy="3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92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Demo time</a:t>
            </a:r>
            <a:br>
              <a:rPr lang="en-US" sz="7200" dirty="0">
                <a:solidFill>
                  <a:srgbClr val="FFFFFF"/>
                </a:solidFill>
              </a:rPr>
            </a:br>
            <a:r>
              <a:rPr lang="en-US" sz="2000" dirty="0">
                <a:solidFill>
                  <a:srgbClr val="FFFFFF"/>
                </a:solidFill>
              </a:rPr>
              <a:t>almost</a:t>
            </a:r>
            <a:br>
              <a:rPr lang="en-US" sz="7200" dirty="0">
                <a:solidFill>
                  <a:srgbClr val="FFFFFF"/>
                </a:solidFill>
              </a:rPr>
            </a:br>
            <a:endParaRPr lang="en-US" sz="72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B7DA160-7588-85C0-6972-8E55C1041CEE}"/>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3063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Best of Oktoberfest Toboggan. Wiesn-Rutsche zum totlachen">
            <a:hlinkClick r:id="" action="ppaction://media"/>
            <a:extLst>
              <a:ext uri="{FF2B5EF4-FFF2-40B4-BE49-F238E27FC236}">
                <a16:creationId xmlns:a16="http://schemas.microsoft.com/office/drawing/2014/main" id="{200DE572-35F3-2D37-BC9F-CB5C2DC6FB4F}"/>
              </a:ext>
            </a:extLst>
          </p:cNvPr>
          <p:cNvPicPr>
            <a:picLocks noRot="1" noChangeAspect="1"/>
          </p:cNvPicPr>
          <p:nvPr>
            <a:videoFile r:link="rId1"/>
          </p:nvPr>
        </p:nvPicPr>
        <p:blipFill>
          <a:blip r:embed="rId3"/>
          <a:stretch>
            <a:fillRect/>
          </a:stretch>
        </p:blipFill>
        <p:spPr>
          <a:xfrm>
            <a:off x="1532263" y="1700213"/>
            <a:ext cx="8565893" cy="4839730"/>
          </a:xfrm>
          <a:prstGeom prst="rect">
            <a:avLst/>
          </a:prstGeom>
        </p:spPr>
      </p:pic>
      <p:sp>
        <p:nvSpPr>
          <p:cNvPr id="7" name="Title 1">
            <a:extLst>
              <a:ext uri="{FF2B5EF4-FFF2-40B4-BE49-F238E27FC236}">
                <a16:creationId xmlns:a16="http://schemas.microsoft.com/office/drawing/2014/main" id="{6EE2A94F-6350-C0F8-EF90-FF52B6C9F65D}"/>
              </a:ext>
            </a:extLst>
          </p:cNvPr>
          <p:cNvSpPr>
            <a:spLocks noGrp="1"/>
          </p:cNvSpPr>
          <p:nvPr>
            <p:ph type="title"/>
          </p:nvPr>
        </p:nvSpPr>
        <p:spPr>
          <a:xfrm>
            <a:off x="803275" y="365760"/>
            <a:ext cx="10151237" cy="1325562"/>
          </a:xfrm>
        </p:spPr>
        <p:txBody>
          <a:bodyPr anchor="t">
            <a:normAutofit/>
          </a:bodyPr>
          <a:lstStyle/>
          <a:p>
            <a:r>
              <a:rPr lang="en-DE" dirty="0"/>
              <a:t>Me, learning/using Python </a:t>
            </a:r>
            <a:br>
              <a:rPr lang="en-DE" dirty="0"/>
            </a:br>
            <a:r>
              <a:rPr lang="en-DE" sz="2000" dirty="0"/>
              <a:t>(remembers me at the time when I learned DAX)</a:t>
            </a:r>
            <a:endParaRPr lang="en-DE" dirty="0"/>
          </a:p>
        </p:txBody>
      </p:sp>
    </p:spTree>
    <p:extLst>
      <p:ext uri="{BB962C8B-B14F-4D97-AF65-F5344CB8AC3E}">
        <p14:creationId xmlns:p14="http://schemas.microsoft.com/office/powerpoint/2010/main" val="35262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C9614-541B-5EEA-20CB-566C3A837A1B}"/>
              </a:ext>
            </a:extLst>
          </p:cNvPr>
          <p:cNvSpPr>
            <a:spLocks noGrp="1"/>
          </p:cNvSpPr>
          <p:nvPr>
            <p:ph type="title"/>
          </p:nvPr>
        </p:nvSpPr>
        <p:spPr>
          <a:xfrm>
            <a:off x="4965290" y="365760"/>
            <a:ext cx="5997678" cy="1325562"/>
          </a:xfrm>
        </p:spPr>
        <p:txBody>
          <a:bodyPr>
            <a:normAutofit/>
          </a:bodyPr>
          <a:lstStyle/>
          <a:p>
            <a:r>
              <a:rPr lang="en-GB" dirty="0"/>
              <a:t>S</a:t>
            </a:r>
            <a:r>
              <a:rPr lang="en-DE" dirty="0"/>
              <a:t>ome concepts</a:t>
            </a:r>
          </a:p>
        </p:txBody>
      </p:sp>
      <p:pic>
        <p:nvPicPr>
          <p:cNvPr id="7" name="Picture 6" descr="Computer script on a screen">
            <a:extLst>
              <a:ext uri="{FF2B5EF4-FFF2-40B4-BE49-F238E27FC236}">
                <a16:creationId xmlns:a16="http://schemas.microsoft.com/office/drawing/2014/main" id="{A03536F0-EEE7-AFEE-B7C0-113867DB21CF}"/>
              </a:ext>
            </a:extLst>
          </p:cNvPr>
          <p:cNvPicPr>
            <a:picLocks noChangeAspect="1"/>
          </p:cNvPicPr>
          <p:nvPr/>
        </p:nvPicPr>
        <p:blipFill rotWithShape="1">
          <a:blip r:embed="rId2"/>
          <a:srcRect l="7468" r="47240" b="-1"/>
          <a:stretch/>
        </p:blipFill>
        <p:spPr>
          <a:xfrm>
            <a:off x="20" y="10"/>
            <a:ext cx="4653291" cy="6857990"/>
          </a:xfrm>
          <a:prstGeom prst="rect">
            <a:avLst/>
          </a:prstGeom>
        </p:spPr>
      </p:pic>
      <p:sp>
        <p:nvSpPr>
          <p:cNvPr id="5" name="Content Placeholder 4">
            <a:extLst>
              <a:ext uri="{FF2B5EF4-FFF2-40B4-BE49-F238E27FC236}">
                <a16:creationId xmlns:a16="http://schemas.microsoft.com/office/drawing/2014/main" id="{6A171BA1-97B5-419E-92F1-5A8BF21FCB8E}"/>
              </a:ext>
            </a:extLst>
          </p:cNvPr>
          <p:cNvSpPr>
            <a:spLocks noGrp="1"/>
          </p:cNvSpPr>
          <p:nvPr>
            <p:ph idx="1"/>
          </p:nvPr>
        </p:nvSpPr>
        <p:spPr>
          <a:xfrm>
            <a:off x="4965290" y="2005739"/>
            <a:ext cx="6015571" cy="4174398"/>
          </a:xfrm>
        </p:spPr>
        <p:txBody>
          <a:bodyPr>
            <a:normAutofit lnSpcReduction="10000"/>
          </a:bodyPr>
          <a:lstStyle/>
          <a:p>
            <a:r>
              <a:rPr lang="en-GB" sz="1700"/>
              <a:t>I</a:t>
            </a:r>
            <a:r>
              <a:rPr lang="en-DE" sz="1700"/>
              <a:t>mport (</a:t>
            </a:r>
            <a:r>
              <a:rPr lang="en-GB" sz="1700">
                <a:hlinkClick r:id="rId3"/>
              </a:rPr>
              <a:t>5. The import system — Python 3.12.4 documentation</a:t>
            </a:r>
            <a:r>
              <a:rPr lang="en-GB" sz="1700"/>
              <a:t>)</a:t>
            </a:r>
            <a:br>
              <a:rPr lang="en-DE" sz="1700"/>
            </a:br>
            <a:r>
              <a:rPr lang="en-DE" sz="1700"/>
              <a:t>“</a:t>
            </a:r>
            <a:r>
              <a:rPr lang="en-GB" sz="1700" b="0" i="0">
                <a:effectLst/>
                <a:highlight>
                  <a:srgbClr val="FFFFFF"/>
                </a:highlight>
                <a:latin typeface="-apple-system"/>
              </a:rPr>
              <a:t>Python code in one </a:t>
            </a:r>
            <a:r>
              <a:rPr lang="en-GB" sz="1700" b="0" i="0">
                <a:effectLst/>
                <a:highlight>
                  <a:srgbClr val="FFFFFF"/>
                </a:highlight>
                <a:latin typeface="-apple-system"/>
                <a:hlinkClick r:id="rId4"/>
              </a:rPr>
              <a:t>module</a:t>
            </a:r>
            <a:r>
              <a:rPr lang="en-GB" sz="1700" b="0" i="0">
                <a:effectLst/>
                <a:highlight>
                  <a:srgbClr val="FFFFFF"/>
                </a:highlight>
                <a:latin typeface="-apple-system"/>
              </a:rPr>
              <a:t> gains access to the code in another module by the process of </a:t>
            </a:r>
            <a:r>
              <a:rPr lang="en-GB" sz="1700" b="0" i="0">
                <a:effectLst/>
                <a:highlight>
                  <a:srgbClr val="FFFFFF"/>
                </a:highlight>
                <a:latin typeface="-apple-system"/>
                <a:hlinkClick r:id="rId5"/>
              </a:rPr>
              <a:t>importing</a:t>
            </a:r>
            <a:r>
              <a:rPr lang="en-GB" sz="1700" b="0" i="0">
                <a:effectLst/>
                <a:highlight>
                  <a:srgbClr val="FFFFFF"/>
                </a:highlight>
                <a:latin typeface="-apple-system"/>
              </a:rPr>
              <a:t> it.</a:t>
            </a:r>
            <a:r>
              <a:rPr lang="en-DE" sz="1700" b="0" i="0">
                <a:effectLst/>
                <a:highlight>
                  <a:srgbClr val="FFFFFF"/>
                </a:highlight>
                <a:latin typeface="-apple-system"/>
              </a:rPr>
              <a:t>”</a:t>
            </a:r>
          </a:p>
          <a:p>
            <a:pPr lvl="1"/>
            <a:r>
              <a:rPr lang="en-GB" sz="1700">
                <a:hlinkClick r:id="rId6"/>
              </a:rPr>
              <a:t>python - What exactly does "import *" import? - Stack Overflow</a:t>
            </a:r>
            <a:endParaRPr lang="en-GB" sz="1700"/>
          </a:p>
          <a:p>
            <a:r>
              <a:rPr lang="en-GB" sz="1700"/>
              <a:t>User defined functions (</a:t>
            </a:r>
            <a:r>
              <a:rPr lang="en-GB" sz="1700" err="1"/>
              <a:t>pyspark</a:t>
            </a:r>
            <a:r>
              <a:rPr lang="en-GB" sz="1700"/>
              <a:t>), handle with care when used inside </a:t>
            </a:r>
            <a:r>
              <a:rPr lang="en-GB" sz="1700" err="1"/>
              <a:t>dataframe</a:t>
            </a:r>
            <a:r>
              <a:rPr lang="en-GB" sz="1700"/>
              <a:t> manipulation or projection</a:t>
            </a:r>
          </a:p>
          <a:p>
            <a:r>
              <a:rPr lang="en-GB" sz="1700"/>
              <a:t>Method chaining</a:t>
            </a:r>
          </a:p>
          <a:p>
            <a:r>
              <a:rPr lang="en-GB" sz="1700"/>
              <a:t>Orchestrate </a:t>
            </a:r>
            <a:r>
              <a:rPr lang="en-GB" sz="1700" err="1"/>
              <a:t>noteboos</a:t>
            </a:r>
            <a:r>
              <a:rPr lang="en-GB" sz="1700"/>
              <a:t>: Data pipeline or </a:t>
            </a:r>
            <a:r>
              <a:rPr lang="en-GB" sz="1700" err="1"/>
              <a:t>runMultiple</a:t>
            </a:r>
            <a:r>
              <a:rPr lang="en-GB" sz="1700"/>
              <a:t> (</a:t>
            </a:r>
            <a:r>
              <a:rPr lang="en-GB" sz="1700">
                <a:hlinkClick r:id="rId7"/>
              </a:rPr>
              <a:t>Microsoft Spark Utilities (MSSparkUtils) for Fabric - Microsoft Fabric | Microsoft Learn</a:t>
            </a:r>
            <a:r>
              <a:rPr lang="en-GB" sz="1700"/>
              <a:t>)</a:t>
            </a:r>
          </a:p>
        </p:txBody>
      </p:sp>
    </p:spTree>
    <p:extLst>
      <p:ext uri="{BB962C8B-B14F-4D97-AF65-F5344CB8AC3E}">
        <p14:creationId xmlns:p14="http://schemas.microsoft.com/office/powerpoint/2010/main" val="2325613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53" name="Rectangle 52">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The vault that holds your keys</a:t>
            </a:r>
            <a:br>
              <a:rPr lang="en-US" sz="7200">
                <a:solidFill>
                  <a:srgbClr val="FFFFFF"/>
                </a:solidFill>
              </a:rPr>
            </a:br>
            <a:r>
              <a:rPr lang="en-US" sz="7200">
                <a:solidFill>
                  <a:srgbClr val="FFFFFF"/>
                </a:solidFill>
              </a:rPr>
              <a:t>(maybe)</a:t>
            </a:r>
            <a:endParaRPr lang="en-US" sz="7200" dirty="0">
              <a:solidFill>
                <a:srgbClr val="FFFFFF"/>
              </a:solidFill>
            </a:endParaRPr>
          </a:p>
        </p:txBody>
      </p:sp>
      <p:sp>
        <p:nvSpPr>
          <p:cNvPr id="5" name="Title 1">
            <a:extLst>
              <a:ext uri="{FF2B5EF4-FFF2-40B4-BE49-F238E27FC236}">
                <a16:creationId xmlns:a16="http://schemas.microsoft.com/office/drawing/2014/main" id="{69517E9E-FB77-4A1F-4E99-1D7ACBB9F517}"/>
              </a:ext>
            </a:extLst>
          </p:cNvPr>
          <p:cNvSpPr txBox="1">
            <a:spLocks/>
          </p:cNvSpPr>
          <p:nvPr/>
        </p:nvSpPr>
        <p:spPr>
          <a:xfrm>
            <a:off x="5522600" y="4800600"/>
            <a:ext cx="5157592" cy="169164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2200" spc="10">
                <a:solidFill>
                  <a:srgbClr val="D9D9D9"/>
                </a:solidFill>
                <a:latin typeface="+mn-lt"/>
                <a:ea typeface="+mn-ea"/>
                <a:cs typeface="+mn-cs"/>
              </a:rPr>
              <a:t>The link to the github repo: https://bit.ly/TenantMonitoring</a:t>
            </a:r>
            <a:br>
              <a:rPr lang="en-US" sz="2200" spc="10">
                <a:solidFill>
                  <a:srgbClr val="D9D9D9"/>
                </a:solidFill>
                <a:latin typeface="+mn-lt"/>
                <a:ea typeface="+mn-ea"/>
                <a:cs typeface="+mn-cs"/>
              </a:rPr>
            </a:br>
            <a:endParaRPr lang="en-US" sz="2200" spc="10">
              <a:solidFill>
                <a:srgbClr val="D9D9D9"/>
              </a:solidFill>
              <a:latin typeface="+mn-lt"/>
              <a:ea typeface="+mn-ea"/>
              <a:cs typeface="+mn-cs"/>
            </a:endParaRPr>
          </a:p>
        </p:txBody>
      </p:sp>
      <p:sp useBgFill="1">
        <p:nvSpPr>
          <p:cNvPr id="56" name="Rectangle 5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Link">
            <a:extLst>
              <a:ext uri="{FF2B5EF4-FFF2-40B4-BE49-F238E27FC236}">
                <a16:creationId xmlns:a16="http://schemas.microsoft.com/office/drawing/2014/main" id="{AFC8A71B-2F28-3E3F-4E27-A2701CDCE2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987" y="1566474"/>
            <a:ext cx="3718563" cy="3718563"/>
          </a:xfrm>
          <a:prstGeom prst="rect">
            <a:avLst/>
          </a:prstGeom>
        </p:spPr>
      </p:pic>
      <p:sp>
        <p:nvSpPr>
          <p:cNvPr id="60" name="Rectangle 59">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93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sp>
        <p:nvSpPr>
          <p:cNvPr id="7" name="Rectangle 6">
            <a:extLst>
              <a:ext uri="{FF2B5EF4-FFF2-40B4-BE49-F238E27FC236}">
                <a16:creationId xmlns:a16="http://schemas.microsoft.com/office/drawing/2014/main" id="{BD8FBDC1-E839-874C-7121-289AD0A11836}"/>
              </a:ext>
            </a:extLst>
          </p:cNvPr>
          <p:cNvSpPr/>
          <p:nvPr/>
        </p:nvSpPr>
        <p:spPr>
          <a:xfrm>
            <a:off x="1195228" y="2241550"/>
            <a:ext cx="4349893" cy="2217605"/>
          </a:xfrm>
          <a:prstGeom prst="rect">
            <a:avLst/>
          </a:prstGeom>
          <a:solidFill>
            <a:schemeClr val="bg1">
              <a:lumMod val="75000"/>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0B8E83B5-0856-5592-C602-081043F8FA31}"/>
              </a:ext>
            </a:extLst>
          </p:cNvPr>
          <p:cNvSpPr/>
          <p:nvPr/>
        </p:nvSpPr>
        <p:spPr>
          <a:xfrm>
            <a:off x="1322037" y="3508968"/>
            <a:ext cx="4349893" cy="2155871"/>
          </a:xfrm>
          <a:prstGeom prst="rect">
            <a:avLst/>
          </a:prstGeom>
          <a:solidFill>
            <a:schemeClr val="accent1">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45393F57-4F30-9919-6C85-48C859664A41}"/>
              </a:ext>
            </a:extLst>
          </p:cNvPr>
          <p:cNvSpPr/>
          <p:nvPr/>
        </p:nvSpPr>
        <p:spPr>
          <a:xfrm>
            <a:off x="6936186" y="5683508"/>
            <a:ext cx="1866378" cy="65135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lumMod val="65000"/>
                    <a:lumOff val="35000"/>
                  </a:schemeClr>
                </a:solidFill>
              </a:rPr>
              <a:t>Secret</a:t>
            </a:r>
          </a:p>
        </p:txBody>
      </p:sp>
      <p:sp>
        <p:nvSpPr>
          <p:cNvPr id="10" name="Rectangle 9">
            <a:extLst>
              <a:ext uri="{FF2B5EF4-FFF2-40B4-BE49-F238E27FC236}">
                <a16:creationId xmlns:a16="http://schemas.microsoft.com/office/drawing/2014/main" id="{884AF9EE-1CC3-9F20-109E-FDBA27EA28EB}"/>
              </a:ext>
            </a:extLst>
          </p:cNvPr>
          <p:cNvSpPr/>
          <p:nvPr/>
        </p:nvSpPr>
        <p:spPr>
          <a:xfrm>
            <a:off x="1503366" y="3658385"/>
            <a:ext cx="1866378" cy="6513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a:t>
            </a:r>
            <a:r>
              <a:rPr lang="en-DE" dirty="0"/>
              <a:t>t’s me</a:t>
            </a:r>
            <a:br>
              <a:rPr lang="en-DE" dirty="0"/>
            </a:br>
            <a:r>
              <a:rPr lang="en-DE" sz="1200" dirty="0"/>
              <a:t>(subscription contributor)</a:t>
            </a:r>
            <a:endParaRPr lang="en-DE" dirty="0"/>
          </a:p>
        </p:txBody>
      </p:sp>
      <p:sp>
        <p:nvSpPr>
          <p:cNvPr id="11" name="Rectangle 10">
            <a:extLst>
              <a:ext uri="{FF2B5EF4-FFF2-40B4-BE49-F238E27FC236}">
                <a16:creationId xmlns:a16="http://schemas.microsoft.com/office/drawing/2014/main" id="{DC4429C1-4A6A-D5AC-4DA6-9EFED6421022}"/>
              </a:ext>
            </a:extLst>
          </p:cNvPr>
          <p:cNvSpPr/>
          <p:nvPr/>
        </p:nvSpPr>
        <p:spPr>
          <a:xfrm>
            <a:off x="4184623" y="1247623"/>
            <a:ext cx="2548081" cy="65135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Key </a:t>
            </a:r>
            <a:r>
              <a:rPr lang="de-DE" dirty="0" err="1">
                <a:solidFill>
                  <a:schemeClr val="tx1">
                    <a:lumMod val="50000"/>
                    <a:lumOff val="50000"/>
                  </a:schemeClr>
                </a:solidFill>
              </a:rPr>
              <a:t>Vault</a:t>
            </a:r>
            <a:endParaRPr lang="en-DE" dirty="0">
              <a:solidFill>
                <a:schemeClr val="tx1">
                  <a:lumMod val="50000"/>
                  <a:lumOff val="50000"/>
                </a:schemeClr>
              </a:solidFill>
            </a:endParaRPr>
          </a:p>
        </p:txBody>
      </p:sp>
      <p:cxnSp>
        <p:nvCxnSpPr>
          <p:cNvPr id="12" name="Elbow Connector 11">
            <a:extLst>
              <a:ext uri="{FF2B5EF4-FFF2-40B4-BE49-F238E27FC236}">
                <a16:creationId xmlns:a16="http://schemas.microsoft.com/office/drawing/2014/main" id="{01CD7B28-445F-256B-4765-FBED6FC0396C}"/>
              </a:ext>
            </a:extLst>
          </p:cNvPr>
          <p:cNvCxnSpPr>
            <a:cxnSpLocks/>
            <a:stCxn id="10" idx="0"/>
            <a:endCxn id="11" idx="1"/>
          </p:cNvCxnSpPr>
          <p:nvPr/>
        </p:nvCxnSpPr>
        <p:spPr>
          <a:xfrm rot="5400000" flipH="1" flipV="1">
            <a:off x="2268047" y="1741809"/>
            <a:ext cx="2085085" cy="174806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7088DC08-FFAE-CB66-D6C6-4ABC2AB3DD97}"/>
              </a:ext>
            </a:extLst>
          </p:cNvPr>
          <p:cNvSpPr/>
          <p:nvPr/>
        </p:nvSpPr>
        <p:spPr>
          <a:xfrm>
            <a:off x="2687688" y="2298817"/>
            <a:ext cx="2770976"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inherited</a:t>
            </a:r>
            <a:r>
              <a:rPr lang="de-DE" sz="1600" dirty="0">
                <a:solidFill>
                  <a:schemeClr val="tx1"/>
                </a:solidFill>
              </a:rPr>
              <a:t>):</a:t>
            </a:r>
            <a:br>
              <a:rPr lang="de-DE" sz="1600" dirty="0">
                <a:solidFill>
                  <a:schemeClr val="tx1"/>
                </a:solidFill>
              </a:rPr>
            </a:br>
            <a:r>
              <a:rPr lang="de-DE" sz="1600" dirty="0">
                <a:solidFill>
                  <a:schemeClr val="tx1"/>
                </a:solidFill>
              </a:rPr>
              <a:t>User Access Administrator</a:t>
            </a:r>
            <a:endParaRPr lang="en-DE" sz="1600" dirty="0">
              <a:solidFill>
                <a:schemeClr val="tx1"/>
              </a:solidFill>
            </a:endParaRPr>
          </a:p>
        </p:txBody>
      </p:sp>
      <p:cxnSp>
        <p:nvCxnSpPr>
          <p:cNvPr id="14" name="Elbow Connector 13">
            <a:extLst>
              <a:ext uri="{FF2B5EF4-FFF2-40B4-BE49-F238E27FC236}">
                <a16:creationId xmlns:a16="http://schemas.microsoft.com/office/drawing/2014/main" id="{8FF34900-070B-D488-0CA7-0BCB0581906C}"/>
              </a:ext>
            </a:extLst>
          </p:cNvPr>
          <p:cNvCxnSpPr>
            <a:cxnSpLocks/>
            <a:stCxn id="11" idx="2"/>
            <a:endCxn id="13" idx="0"/>
          </p:cNvCxnSpPr>
          <p:nvPr/>
        </p:nvCxnSpPr>
        <p:spPr>
          <a:xfrm rot="5400000">
            <a:off x="4566000" y="1406153"/>
            <a:ext cx="399840" cy="138548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20A05B4-9B39-27BF-7BAA-F36B223370D3}"/>
              </a:ext>
            </a:extLst>
          </p:cNvPr>
          <p:cNvSpPr/>
          <p:nvPr/>
        </p:nvSpPr>
        <p:spPr>
          <a:xfrm>
            <a:off x="2687689" y="4551275"/>
            <a:ext cx="2770975"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Secrets Officer</a:t>
            </a:r>
          </a:p>
        </p:txBody>
      </p:sp>
      <p:cxnSp>
        <p:nvCxnSpPr>
          <p:cNvPr id="16" name="Elbow Connector 15">
            <a:extLst>
              <a:ext uri="{FF2B5EF4-FFF2-40B4-BE49-F238E27FC236}">
                <a16:creationId xmlns:a16="http://schemas.microsoft.com/office/drawing/2014/main" id="{94627826-6F69-F017-2EFB-D8141E79FE9C}"/>
              </a:ext>
            </a:extLst>
          </p:cNvPr>
          <p:cNvCxnSpPr>
            <a:cxnSpLocks/>
            <a:stCxn id="13" idx="2"/>
            <a:endCxn id="15" idx="0"/>
          </p:cNvCxnSpPr>
          <p:nvPr/>
        </p:nvCxnSpPr>
        <p:spPr>
          <a:xfrm rot="16200000" flipH="1">
            <a:off x="3422042" y="3900139"/>
            <a:ext cx="1302269"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9164F051-BA01-A145-36BB-8F886EDC82B1}"/>
              </a:ext>
            </a:extLst>
          </p:cNvPr>
          <p:cNvCxnSpPr>
            <a:cxnSpLocks/>
            <a:stCxn id="15" idx="2"/>
            <a:endCxn id="9" idx="1"/>
          </p:cNvCxnSpPr>
          <p:nvPr/>
        </p:nvCxnSpPr>
        <p:spPr>
          <a:xfrm rot="16200000" flipH="1">
            <a:off x="5250821" y="4323819"/>
            <a:ext cx="507721" cy="286300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92C41333-64C0-2D3A-ED7F-888DEAC22578}"/>
              </a:ext>
            </a:extLst>
          </p:cNvPr>
          <p:cNvCxnSpPr>
            <a:cxnSpLocks/>
            <a:stCxn id="20" idx="3"/>
            <a:endCxn id="19" idx="0"/>
          </p:cNvCxnSpPr>
          <p:nvPr/>
        </p:nvCxnSpPr>
        <p:spPr>
          <a:xfrm>
            <a:off x="9381019" y="4138019"/>
            <a:ext cx="271736" cy="695975"/>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F0659262-593C-C0DF-786D-F44FDAC6D154}"/>
              </a:ext>
            </a:extLst>
          </p:cNvPr>
          <p:cNvSpPr/>
          <p:nvPr/>
        </p:nvSpPr>
        <p:spPr>
          <a:xfrm>
            <a:off x="8719566" y="4833994"/>
            <a:ext cx="1866378" cy="65135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lumMod val="65000"/>
                    <a:lumOff val="35000"/>
                  </a:schemeClr>
                </a:solidFill>
              </a:rPr>
              <a:t>Someone</a:t>
            </a:r>
            <a:r>
              <a:rPr lang="de-DE" dirty="0">
                <a:solidFill>
                  <a:schemeClr val="tx1">
                    <a:lumMod val="65000"/>
                    <a:lumOff val="35000"/>
                  </a:schemeClr>
                </a:solidFill>
              </a:rPr>
              <a:t> </a:t>
            </a:r>
            <a:r>
              <a:rPr lang="de-DE" dirty="0" err="1">
                <a:solidFill>
                  <a:schemeClr val="tx1">
                    <a:lumMod val="65000"/>
                    <a:lumOff val="35000"/>
                  </a:schemeClr>
                </a:solidFill>
              </a:rPr>
              <a:t>else</a:t>
            </a:r>
            <a:br>
              <a:rPr lang="de-DE" dirty="0">
                <a:solidFill>
                  <a:schemeClr val="tx1">
                    <a:lumMod val="65000"/>
                    <a:lumOff val="35000"/>
                  </a:schemeClr>
                </a:solidFill>
              </a:rPr>
            </a:br>
            <a:r>
              <a:rPr lang="de-DE" dirty="0">
                <a:solidFill>
                  <a:schemeClr val="tx1">
                    <a:lumMod val="65000"/>
                    <a:lumOff val="35000"/>
                  </a:schemeClr>
                </a:solidFill>
              </a:rPr>
              <a:t>(</a:t>
            </a:r>
            <a:r>
              <a:rPr lang="de-DE" dirty="0" err="1">
                <a:solidFill>
                  <a:schemeClr val="tx1">
                    <a:lumMod val="65000"/>
                    <a:lumOff val="35000"/>
                  </a:schemeClr>
                </a:solidFill>
              </a:rPr>
              <a:t>the</a:t>
            </a:r>
            <a:r>
              <a:rPr lang="de-DE" dirty="0">
                <a:solidFill>
                  <a:schemeClr val="tx1">
                    <a:lumMod val="65000"/>
                    <a:lumOff val="35000"/>
                  </a:schemeClr>
                </a:solidFill>
              </a:rPr>
              <a:t> SPN)</a:t>
            </a:r>
            <a:endParaRPr lang="en-DE" dirty="0">
              <a:solidFill>
                <a:schemeClr val="tx1">
                  <a:lumMod val="65000"/>
                  <a:lumOff val="35000"/>
                </a:schemeClr>
              </a:solidFill>
            </a:endParaRPr>
          </a:p>
        </p:txBody>
      </p:sp>
      <p:sp>
        <p:nvSpPr>
          <p:cNvPr id="20" name="Rectangle 19">
            <a:extLst>
              <a:ext uri="{FF2B5EF4-FFF2-40B4-BE49-F238E27FC236}">
                <a16:creationId xmlns:a16="http://schemas.microsoft.com/office/drawing/2014/main" id="{14388FD3-A224-92C1-8762-8B078AC11F4E}"/>
              </a:ext>
            </a:extLst>
          </p:cNvPr>
          <p:cNvSpPr/>
          <p:nvPr/>
        </p:nvSpPr>
        <p:spPr>
          <a:xfrm>
            <a:off x="6746106" y="3662924"/>
            <a:ext cx="2634913"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a:t>
            </a:r>
            <a:r>
              <a:rPr lang="de-DE" sz="1600">
                <a:solidFill>
                  <a:schemeClr val="tx1"/>
                </a:solidFill>
              </a:rPr>
              <a:t>Secrets User</a:t>
            </a:r>
            <a:endParaRPr lang="de-DE" sz="1600" dirty="0">
              <a:solidFill>
                <a:schemeClr val="tx1"/>
              </a:solidFill>
            </a:endParaRPr>
          </a:p>
        </p:txBody>
      </p:sp>
      <p:sp>
        <p:nvSpPr>
          <p:cNvPr id="21" name="Right Arrow 20">
            <a:extLst>
              <a:ext uri="{FF2B5EF4-FFF2-40B4-BE49-F238E27FC236}">
                <a16:creationId xmlns:a16="http://schemas.microsoft.com/office/drawing/2014/main" id="{600C1AC5-840B-9654-024C-B5364C41E191}"/>
              </a:ext>
            </a:extLst>
          </p:cNvPr>
          <p:cNvSpPr/>
          <p:nvPr/>
        </p:nvSpPr>
        <p:spPr>
          <a:xfrm>
            <a:off x="4614214" y="5739001"/>
            <a:ext cx="2001709"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r>
              <a:rPr lang="en-DE" dirty="0"/>
              <a:t>reate/Read</a:t>
            </a:r>
          </a:p>
        </p:txBody>
      </p:sp>
      <p:cxnSp>
        <p:nvCxnSpPr>
          <p:cNvPr id="22" name="Elbow Connector 21">
            <a:extLst>
              <a:ext uri="{FF2B5EF4-FFF2-40B4-BE49-F238E27FC236}">
                <a16:creationId xmlns:a16="http://schemas.microsoft.com/office/drawing/2014/main" id="{8CF48CAD-D203-458E-A0A9-3CC25EB413E6}"/>
              </a:ext>
            </a:extLst>
          </p:cNvPr>
          <p:cNvCxnSpPr>
            <a:cxnSpLocks/>
            <a:stCxn id="13" idx="3"/>
            <a:endCxn id="20" idx="1"/>
          </p:cNvCxnSpPr>
          <p:nvPr/>
        </p:nvCxnSpPr>
        <p:spPr>
          <a:xfrm>
            <a:off x="5458664" y="2773912"/>
            <a:ext cx="1287442" cy="1364107"/>
          </a:xfrm>
          <a:prstGeom prst="bentConnector3">
            <a:avLst>
              <a:gd name="adj1" fmla="val 6775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7127FE20-DCDD-5FAC-FB01-A8EF1F9083D3}"/>
              </a:ext>
            </a:extLst>
          </p:cNvPr>
          <p:cNvCxnSpPr>
            <a:cxnSpLocks/>
            <a:stCxn id="19" idx="2"/>
            <a:endCxn id="9" idx="3"/>
          </p:cNvCxnSpPr>
          <p:nvPr/>
        </p:nvCxnSpPr>
        <p:spPr>
          <a:xfrm rot="5400000">
            <a:off x="8965742" y="5322171"/>
            <a:ext cx="523837" cy="850191"/>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Right Arrow 23">
            <a:extLst>
              <a:ext uri="{FF2B5EF4-FFF2-40B4-BE49-F238E27FC236}">
                <a16:creationId xmlns:a16="http://schemas.microsoft.com/office/drawing/2014/main" id="{C1BC5920-0999-DA21-2E63-76BC95853792}"/>
              </a:ext>
            </a:extLst>
          </p:cNvPr>
          <p:cNvSpPr/>
          <p:nvPr/>
        </p:nvSpPr>
        <p:spPr>
          <a:xfrm flipH="1">
            <a:off x="9060250" y="5725959"/>
            <a:ext cx="1048723"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Read</a:t>
            </a:r>
          </a:p>
        </p:txBody>
      </p:sp>
      <p:pic>
        <p:nvPicPr>
          <p:cNvPr id="6" name="Picture 5">
            <a:extLst>
              <a:ext uri="{FF2B5EF4-FFF2-40B4-BE49-F238E27FC236}">
                <a16:creationId xmlns:a16="http://schemas.microsoft.com/office/drawing/2014/main" id="{808B116D-FA26-BC2C-EB61-35073C120B1C}"/>
              </a:ext>
            </a:extLst>
          </p:cNvPr>
          <p:cNvPicPr>
            <a:picLocks noChangeAspect="1"/>
          </p:cNvPicPr>
          <p:nvPr/>
        </p:nvPicPr>
        <p:blipFill>
          <a:blip r:embed="rId2"/>
          <a:stretch>
            <a:fillRect/>
          </a:stretch>
        </p:blipFill>
        <p:spPr>
          <a:xfrm>
            <a:off x="3941763" y="1041523"/>
            <a:ext cx="485717" cy="485717"/>
          </a:xfrm>
          <a:prstGeom prst="rect">
            <a:avLst/>
          </a:prstGeom>
        </p:spPr>
      </p:pic>
    </p:spTree>
    <p:extLst>
      <p:ext uri="{BB962C8B-B14F-4D97-AF65-F5344CB8AC3E}">
        <p14:creationId xmlns:p14="http://schemas.microsoft.com/office/powerpoint/2010/main" val="2245286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5" name="Picture 4">
            <a:extLst>
              <a:ext uri="{FF2B5EF4-FFF2-40B4-BE49-F238E27FC236}">
                <a16:creationId xmlns:a16="http://schemas.microsoft.com/office/drawing/2014/main" id="{6E442903-2A1B-1A4A-7D67-8E7E8BDB18D9}"/>
              </a:ext>
            </a:extLst>
          </p:cNvPr>
          <p:cNvPicPr>
            <a:picLocks noChangeAspect="1"/>
          </p:cNvPicPr>
          <p:nvPr/>
        </p:nvPicPr>
        <p:blipFill>
          <a:blip r:embed="rId2"/>
          <a:stretch>
            <a:fillRect/>
          </a:stretch>
        </p:blipFill>
        <p:spPr>
          <a:xfrm>
            <a:off x="803275" y="1700213"/>
            <a:ext cx="8570980" cy="4306038"/>
          </a:xfrm>
          <a:prstGeom prst="rect">
            <a:avLst/>
          </a:prstGeom>
        </p:spPr>
      </p:pic>
    </p:spTree>
    <p:extLst>
      <p:ext uri="{BB962C8B-B14F-4D97-AF65-F5344CB8AC3E}">
        <p14:creationId xmlns:p14="http://schemas.microsoft.com/office/powerpoint/2010/main" val="95194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a:t>
            </a:r>
            <a:r>
              <a:rPr lang="en-GB" dirty="0">
                <a:solidFill>
                  <a:srgbClr val="676A6C"/>
                </a:solidFill>
                <a:highlight>
                  <a:srgbClr val="FFFFFF"/>
                </a:highlight>
                <a:latin typeface="open sans" panose="020B0606030504020204" pitchFamily="34" charset="0"/>
              </a:rPr>
              <a:t>of </a:t>
            </a:r>
            <a:r>
              <a:rPr lang="en-GB" b="0" i="0" dirty="0">
                <a:solidFill>
                  <a:srgbClr val="676A6C"/>
                </a:solidFill>
                <a:effectLst/>
                <a:highlight>
                  <a:srgbClr val="FFFFFF"/>
                </a:highlight>
                <a:latin typeface="open sans" panose="020B0606030504020204" pitchFamily="34" charset="0"/>
              </a:rPr>
              <a:t>Microsoft Fabric, more capabilities for solving our data engineering tasks have entered the stage. Next to dataflows (Gen2), creating data pipelines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notebooks.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Python to extract data from REST APIs, including using secrets stored inside an Azure Key Vault.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2296689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3" name="Picture 2">
            <a:extLst>
              <a:ext uri="{FF2B5EF4-FFF2-40B4-BE49-F238E27FC236}">
                <a16:creationId xmlns:a16="http://schemas.microsoft.com/office/drawing/2014/main" id="{B5F27C04-7064-7A2F-B709-F4BC5BCE0D6D}"/>
              </a:ext>
            </a:extLst>
          </p:cNvPr>
          <p:cNvPicPr>
            <a:picLocks noChangeAspect="1"/>
          </p:cNvPicPr>
          <p:nvPr/>
        </p:nvPicPr>
        <p:blipFill>
          <a:blip r:embed="rId2"/>
          <a:stretch>
            <a:fillRect/>
          </a:stretch>
        </p:blipFill>
        <p:spPr>
          <a:xfrm>
            <a:off x="813561" y="1700213"/>
            <a:ext cx="9602648" cy="4745760"/>
          </a:xfrm>
          <a:prstGeom prst="rect">
            <a:avLst/>
          </a:prstGeom>
        </p:spPr>
      </p:pic>
    </p:spTree>
    <p:extLst>
      <p:ext uri="{BB962C8B-B14F-4D97-AF65-F5344CB8AC3E}">
        <p14:creationId xmlns:p14="http://schemas.microsoft.com/office/powerpoint/2010/main" val="20048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Some readings</a:t>
            </a:r>
            <a:endParaRPr lang="en-US" sz="20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ooks with solid fill">
            <a:extLst>
              <a:ext uri="{FF2B5EF4-FFF2-40B4-BE49-F238E27FC236}">
                <a16:creationId xmlns:a16="http://schemas.microsoft.com/office/drawing/2014/main" id="{80A85C30-70E9-16E4-5259-0A8369E60B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588" y="1700213"/>
            <a:ext cx="4361951" cy="4361951"/>
          </a:xfrm>
          <a:prstGeom prst="rect">
            <a:avLst/>
          </a:prstGeom>
        </p:spPr>
      </p:pic>
      <p:sp>
        <p:nvSpPr>
          <p:cNvPr id="3" name="Title 1">
            <a:extLst>
              <a:ext uri="{FF2B5EF4-FFF2-40B4-BE49-F238E27FC236}">
                <a16:creationId xmlns:a16="http://schemas.microsoft.com/office/drawing/2014/main" id="{E57E37FE-8C8C-846F-3F34-9812D8B51A9D}"/>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678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4443-08AD-EB13-2899-EE11C83DD8B5}"/>
              </a:ext>
            </a:extLst>
          </p:cNvPr>
          <p:cNvSpPr>
            <a:spLocks noGrp="1"/>
          </p:cNvSpPr>
          <p:nvPr>
            <p:ph type="title"/>
          </p:nvPr>
        </p:nvSpPr>
        <p:spPr>
          <a:xfrm>
            <a:off x="814388" y="365760"/>
            <a:ext cx="10140124" cy="1325562"/>
          </a:xfrm>
        </p:spPr>
        <p:txBody>
          <a:bodyPr anchor="t"/>
          <a:lstStyle/>
          <a:p>
            <a:r>
              <a:rPr lang="en-DE" dirty="0"/>
              <a:t>Resources</a:t>
            </a:r>
          </a:p>
        </p:txBody>
      </p:sp>
      <p:sp>
        <p:nvSpPr>
          <p:cNvPr id="9" name="TextBox 8">
            <a:extLst>
              <a:ext uri="{FF2B5EF4-FFF2-40B4-BE49-F238E27FC236}">
                <a16:creationId xmlns:a16="http://schemas.microsoft.com/office/drawing/2014/main" id="{485684B5-B9E1-1983-BDF9-89256D8B0CED}"/>
              </a:ext>
            </a:extLst>
          </p:cNvPr>
          <p:cNvSpPr txBox="1"/>
          <p:nvPr/>
        </p:nvSpPr>
        <p:spPr>
          <a:xfrm>
            <a:off x="803275" y="1993053"/>
            <a:ext cx="10001250" cy="3970318"/>
          </a:xfrm>
          <a:prstGeom prst="rect">
            <a:avLst/>
          </a:prstGeom>
          <a:noFill/>
        </p:spPr>
        <p:txBody>
          <a:bodyPr wrap="square">
            <a:spAutoFit/>
          </a:bodyPr>
          <a:lstStyle/>
          <a:p>
            <a:pPr marL="285750" indent="-285750">
              <a:buFont typeface="Arial" panose="020B0604020202020204" pitchFamily="34" charset="0"/>
              <a:buChar char="•"/>
            </a:pPr>
            <a:r>
              <a:rPr lang="en-GB" dirty="0">
                <a:hlinkClick r:id="rId2"/>
              </a:rPr>
              <a:t>BeginnersGuide - Python Wiki</a:t>
            </a:r>
            <a:br>
              <a:rPr lang="en-GB" dirty="0"/>
            </a:br>
            <a:endParaRPr lang="en-GB" dirty="0"/>
          </a:p>
          <a:p>
            <a:pPr marL="285750" indent="-285750">
              <a:buFont typeface="Arial" panose="020B0604020202020204" pitchFamily="34" charset="0"/>
              <a:buChar char="•"/>
            </a:pPr>
            <a:r>
              <a:rPr lang="en-GB" dirty="0">
                <a:hlinkClick r:id="rId3"/>
              </a:rPr>
              <a:t>Apache Spark runtime in Fabric - Microsoft Fabric | Microsoft Learn</a:t>
            </a:r>
            <a:br>
              <a:rPr lang="en-GB" dirty="0"/>
            </a:br>
            <a:endParaRPr lang="en-GB" dirty="0"/>
          </a:p>
          <a:p>
            <a:pPr marL="285750" indent="-285750">
              <a:buFont typeface="Arial" panose="020B0604020202020204" pitchFamily="34" charset="0"/>
              <a:buChar char="•"/>
            </a:pPr>
            <a:r>
              <a:rPr lang="en-GB" dirty="0">
                <a:hlinkClick r:id="rId4"/>
              </a:rPr>
              <a:t>Manage Apache Spark libraries - Microsoft Fabric | Microsoft Learn</a:t>
            </a:r>
            <a:br>
              <a:rPr lang="en-GB" dirty="0"/>
            </a:br>
            <a:endParaRPr lang="en-GB" dirty="0">
              <a:hlinkClick r:id="rId5"/>
            </a:endParaRPr>
          </a:p>
          <a:p>
            <a:pPr marL="285750" indent="-285750">
              <a:buFont typeface="Arial" panose="020B0604020202020204" pitchFamily="34" charset="0"/>
              <a:buChar char="•"/>
            </a:pPr>
            <a:r>
              <a:rPr lang="en-GB" dirty="0">
                <a:hlinkClick r:id="rId5"/>
              </a:rPr>
              <a:t>https://learn.microsoft.com/en-us/fabric/admin/about-tenant-settings</a:t>
            </a:r>
            <a:br>
              <a:rPr lang="en-GB" dirty="0"/>
            </a:br>
            <a:endParaRPr lang="en-GB" dirty="0"/>
          </a:p>
          <a:p>
            <a:pPr marL="285750" indent="-285750">
              <a:buFont typeface="Arial" panose="020B0604020202020204" pitchFamily="34" charset="0"/>
              <a:buChar char="•"/>
            </a:pPr>
            <a:r>
              <a:rPr lang="en-GB" dirty="0">
                <a:hlinkClick r:id="rId6"/>
              </a:rPr>
              <a:t>https://learn.microsoft.com/en-us/azure/key-vault/general/overview</a:t>
            </a:r>
            <a:br>
              <a:rPr lang="en-GB" dirty="0"/>
            </a:br>
            <a:endParaRPr lang="en-GB" dirty="0"/>
          </a:p>
          <a:p>
            <a:pPr marL="285750" indent="-285750">
              <a:buFont typeface="Arial" panose="020B0604020202020204" pitchFamily="34" charset="0"/>
              <a:buChar char="•"/>
            </a:pPr>
            <a:r>
              <a:rPr lang="en-GB" dirty="0">
                <a:hlinkClick r:id="rId7"/>
              </a:rPr>
              <a:t>https://learn.microsoft.com/en-us/fabric/</a:t>
            </a:r>
            <a:br>
              <a:rPr lang="en-GB" dirty="0"/>
            </a:br>
            <a:endParaRPr lang="en-GB" dirty="0"/>
          </a:p>
          <a:p>
            <a:pPr marL="285750" indent="-285750">
              <a:buFont typeface="Arial" panose="020B0604020202020204" pitchFamily="34" charset="0"/>
              <a:buChar char="•"/>
            </a:pPr>
            <a:r>
              <a:rPr lang="en-GB" sz="1800" dirty="0">
                <a:hlinkClick r:id="rId8"/>
              </a:rPr>
              <a:t>Accessing Azure Key Vault Secrets from Fabric Notebooks (robkerr.ai)</a:t>
            </a:r>
            <a:endParaRPr lang="en-DE" sz="1800" dirty="0"/>
          </a:p>
          <a:p>
            <a:endParaRPr lang="en-GB" dirty="0"/>
          </a:p>
        </p:txBody>
      </p:sp>
    </p:spTree>
    <p:extLst>
      <p:ext uri="{BB962C8B-B14F-4D97-AF65-F5344CB8AC3E}">
        <p14:creationId xmlns:p14="http://schemas.microsoft.com/office/powerpoint/2010/main" val="1883090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9" name="Title 1">
            <a:extLst>
              <a:ext uri="{FF2B5EF4-FFF2-40B4-BE49-F238E27FC236}">
                <a16:creationId xmlns:a16="http://schemas.microsoft.com/office/drawing/2014/main" id="{8F7848A6-8BF7-589F-4AD1-C2E522C3EC90}"/>
              </a:ext>
            </a:extLst>
          </p:cNvPr>
          <p:cNvSpPr txBox="1">
            <a:spLocks/>
          </p:cNvSpPr>
          <p:nvPr/>
        </p:nvSpPr>
        <p:spPr>
          <a:xfrm>
            <a:off x="731235" y="5720575"/>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31018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of notebooks inside Microsoft Fabric, </a:t>
            </a:r>
            <a:r>
              <a:rPr lang="en-GB" b="1" i="0" dirty="0">
                <a:solidFill>
                  <a:srgbClr val="2AAC94"/>
                </a:solidFill>
                <a:effectLst/>
                <a:highlight>
                  <a:srgbClr val="FFFFFF"/>
                </a:highlight>
                <a:latin typeface="open sans" panose="020B0606030504020204" pitchFamily="34" charset="0"/>
              </a:rPr>
              <a:t>more</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capabilities</a:t>
            </a:r>
            <a:r>
              <a:rPr lang="en-GB" b="0" i="0" dirty="0">
                <a:solidFill>
                  <a:srgbClr val="676A6C"/>
                </a:solidFill>
                <a:effectLst/>
                <a:highlight>
                  <a:srgbClr val="FFFFFF"/>
                </a:highlight>
                <a:latin typeface="open sans" panose="020B0606030504020204" pitchFamily="34" charset="0"/>
              </a:rPr>
              <a:t> for solving our </a:t>
            </a:r>
            <a:r>
              <a:rPr lang="en-GB" b="1" i="0" dirty="0">
                <a:solidFill>
                  <a:srgbClr val="2AAC94"/>
                </a:solidFill>
                <a:effectLst/>
                <a:highlight>
                  <a:srgbClr val="FFFFFF"/>
                </a:highlight>
                <a:latin typeface="open sans" panose="020B0606030504020204" pitchFamily="34" charset="0"/>
              </a:rPr>
              <a:t>data engineering tasks</a:t>
            </a:r>
            <a:r>
              <a:rPr lang="en-GB" b="0" i="0" dirty="0">
                <a:solidFill>
                  <a:srgbClr val="676A6C"/>
                </a:solidFill>
                <a:effectLst/>
                <a:highlight>
                  <a:srgbClr val="FFFFFF"/>
                </a:highlight>
                <a:latin typeface="open sans" panose="020B0606030504020204" pitchFamily="34" charset="0"/>
              </a:rPr>
              <a:t> have entered the stage. Next to </a:t>
            </a:r>
            <a:r>
              <a:rPr lang="en-GB" b="1" i="0" dirty="0">
                <a:solidFill>
                  <a:srgbClr val="2AAC94"/>
                </a:solidFill>
                <a:effectLst/>
                <a:highlight>
                  <a:srgbClr val="FFFFFF"/>
                </a:highlight>
                <a:latin typeface="open sans" panose="020B0606030504020204" pitchFamily="34" charset="0"/>
              </a:rPr>
              <a:t>dataflows</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Gen2</a:t>
            </a:r>
            <a:r>
              <a:rPr lang="en-GB" b="0" i="0" dirty="0">
                <a:solidFill>
                  <a:srgbClr val="676A6C"/>
                </a:solidFill>
                <a:effectLst/>
                <a:highlight>
                  <a:srgbClr val="FFFFFF"/>
                </a:highlight>
                <a:latin typeface="open sans" panose="020B0606030504020204" pitchFamily="34" charset="0"/>
              </a:rPr>
              <a:t>), creating </a:t>
            </a:r>
            <a:r>
              <a:rPr lang="en-GB" b="1" i="0" dirty="0">
                <a:solidFill>
                  <a:srgbClr val="2AAC94"/>
                </a:solidFill>
                <a:effectLst/>
                <a:highlight>
                  <a:srgbClr val="FFFFFF"/>
                </a:highlight>
                <a:latin typeface="open sans" panose="020B0606030504020204" pitchFamily="34" charset="0"/>
              </a:rPr>
              <a:t>data pipelines</a:t>
            </a:r>
            <a:r>
              <a:rPr lang="en-GB" b="0" i="0" dirty="0">
                <a:solidFill>
                  <a:srgbClr val="676A6C"/>
                </a:solidFill>
                <a:effectLst/>
                <a:highlight>
                  <a:srgbClr val="FFFFFF"/>
                </a:highlight>
                <a:latin typeface="open sans" panose="020B0606030504020204" pitchFamily="34" charset="0"/>
              </a:rPr>
              <a:t>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a:t>
            </a:r>
            <a:r>
              <a:rPr lang="en-GB" b="1" i="0" dirty="0">
                <a:solidFill>
                  <a:srgbClr val="2AAC94"/>
                </a:solidFill>
                <a:effectLst/>
                <a:highlight>
                  <a:srgbClr val="FFFFFF"/>
                </a:highlight>
                <a:latin typeface="open sans" panose="020B0606030504020204" pitchFamily="34" charset="0"/>
              </a:rPr>
              <a:t>notebooks</a:t>
            </a:r>
            <a:r>
              <a:rPr lang="en-GB" b="0" i="0" dirty="0">
                <a:solidFill>
                  <a:srgbClr val="676A6C"/>
                </a:solidFill>
                <a:effectLst/>
                <a:highlight>
                  <a:srgbClr val="FFFFFF"/>
                </a:highlight>
                <a:latin typeface="open sans" panose="020B0606030504020204" pitchFamily="34" charset="0"/>
              </a:rPr>
              <a:t>.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Python to extract data from REST APIs, including using secrets stored inside an Azure Key Vault.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915151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type="body" sz="quarter" idx="10"/>
          </p:nvPr>
        </p:nvSpPr>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A (really) short introduction to Python and </a:t>
            </a:r>
            <a:r>
              <a:rPr lang="en-US" sz="2800" dirty="0" err="1">
                <a:latin typeface="Consolas" panose="020B0609020204030204" pitchFamily="49" charset="0"/>
              </a:rPr>
              <a:t>PySpark</a:t>
            </a:r>
            <a:endParaRPr lang="en-US" sz="2800" dirty="0">
              <a:latin typeface="Consolas" panose="020B0609020204030204" pitchFamily="49" charset="0"/>
            </a:endParaRPr>
          </a:p>
          <a:p>
            <a:pPr marL="0" indent="0">
              <a:buNone/>
            </a:pPr>
            <a:r>
              <a:rPr lang="en-US" sz="2800" dirty="0">
                <a:latin typeface="Consolas" panose="020B0609020204030204" pitchFamily="49" charset="0"/>
              </a:rPr>
              <a:t>The vault that holds your keys</a:t>
            </a:r>
          </a:p>
          <a:p>
            <a:pPr marL="0" indent="0">
              <a:buNone/>
            </a:pPr>
            <a:r>
              <a:rPr lang="en-US" sz="2800" dirty="0">
                <a:latin typeface="Consolas" panose="020B0609020204030204" pitchFamily="49" charset="0"/>
              </a:rPr>
              <a:t>Demo time</a:t>
            </a:r>
          </a:p>
        </p:txBody>
      </p:sp>
    </p:spTree>
    <p:extLst>
      <p:ext uri="{BB962C8B-B14F-4D97-AF65-F5344CB8AC3E}">
        <p14:creationId xmlns:p14="http://schemas.microsoft.com/office/powerpoint/2010/main" val="396430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7" name="Rectangle 26">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613209" cy="4041648"/>
          </a:xfrm>
        </p:spPr>
        <p:txBody>
          <a:bodyPr vert="horz" lIns="91440" tIns="45720" rIns="91440" bIns="45720" rtlCol="0" anchor="b">
            <a:normAutofit fontScale="90000"/>
          </a:bodyPr>
          <a:lstStyle/>
          <a:p>
            <a:pPr>
              <a:lnSpc>
                <a:spcPct val="85000"/>
              </a:lnSpc>
            </a:pPr>
            <a:r>
              <a:rPr lang="en-US" sz="1800" dirty="0">
                <a:solidFill>
                  <a:srgbClr val="FFFFFF"/>
                </a:solidFill>
              </a:rPr>
              <a:t>A really short</a:t>
            </a:r>
            <a:br>
              <a:rPr lang="en-US" sz="7200" dirty="0">
                <a:solidFill>
                  <a:srgbClr val="FFFFFF"/>
                </a:solidFill>
              </a:rPr>
            </a:br>
            <a:r>
              <a:rPr lang="en-US" sz="7200" dirty="0">
                <a:solidFill>
                  <a:srgbClr val="FFFFFF"/>
                </a:solidFill>
              </a:rPr>
              <a:t>Introduction to Python and </a:t>
            </a:r>
            <a:r>
              <a:rPr lang="en-US" sz="7200" dirty="0" err="1">
                <a:solidFill>
                  <a:srgbClr val="FFFFFF"/>
                </a:solidFill>
              </a:rPr>
              <a:t>PySpark</a:t>
            </a:r>
            <a:br>
              <a:rPr lang="en-US" sz="7200" dirty="0">
                <a:solidFill>
                  <a:srgbClr val="FFFFFF"/>
                </a:solidFill>
              </a:rPr>
            </a:br>
            <a:endParaRPr lang="en-US" sz="7200" dirty="0">
              <a:solidFill>
                <a:srgbClr val="FFFFFF"/>
              </a:solidFill>
            </a:endParaRPr>
          </a:p>
        </p:txBody>
      </p:sp>
      <p:sp useBgFill="1">
        <p:nvSpPr>
          <p:cNvPr id="31" name="Rectangle 30">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9702BD4-48E5-10BD-A060-A22AF8597FF1}"/>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br>
              <a:rPr lang="en-US" sz="720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83759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Python</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a:solidFill>
                  <a:srgbClr val="316998"/>
                </a:solidFill>
                <a:effectLst/>
                <a:latin typeface="SourceSansProBold"/>
              </a:rPr>
              <a:t>Python is a programming language that lets you work more quickly and integrate your systems more effectively.</a:t>
            </a:r>
          </a:p>
          <a:p>
            <a:pPr marL="0" indent="0">
              <a:buNone/>
            </a:pP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61610"/>
          </a:xfrm>
          <a:prstGeom prst="rect">
            <a:avLst/>
          </a:prstGeom>
          <a:noFill/>
        </p:spPr>
        <p:txBody>
          <a:bodyPr wrap="square">
            <a:spAutoFit/>
          </a:bodyPr>
          <a:lstStyle/>
          <a:p>
            <a:r>
              <a:rPr lang="en-GB" sz="1050" dirty="0">
                <a:hlinkClick r:id="rId2"/>
              </a:rPr>
              <a:t>Welcome to Python.org</a:t>
            </a:r>
            <a:endParaRPr lang="en-DE" sz="1050" dirty="0"/>
          </a:p>
        </p:txBody>
      </p:sp>
    </p:spTree>
    <p:extLst>
      <p:ext uri="{BB962C8B-B14F-4D97-AF65-F5344CB8AC3E}">
        <p14:creationId xmlns:p14="http://schemas.microsoft.com/office/powerpoint/2010/main" val="207525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PySpark?</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is the Python API for Apache Spark. It enables you to perform real-time, large-scale data processing in a distributed environment using Python. It also provides a </a:t>
            </a: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shell for interactively </a:t>
            </a:r>
            <a:r>
              <a:rPr lang="en-GB" sz="3600" b="0" i="0" dirty="0" err="1">
                <a:solidFill>
                  <a:srgbClr val="333333"/>
                </a:solidFill>
                <a:effectLst/>
                <a:highlight>
                  <a:srgbClr val="FFFFFF"/>
                </a:highlight>
                <a:latin typeface="Source Sans Pro" panose="020B0503030403020204" pitchFamily="34" charset="0"/>
              </a:rPr>
              <a:t>analyzing</a:t>
            </a:r>
            <a:r>
              <a:rPr lang="en-GB" sz="3600" b="0" i="0" dirty="0">
                <a:solidFill>
                  <a:srgbClr val="333333"/>
                </a:solidFill>
                <a:effectLst/>
                <a:highlight>
                  <a:srgbClr val="FFFFFF"/>
                </a:highlight>
                <a:latin typeface="Source Sans Pro" panose="020B0503030403020204" pitchFamily="34" charset="0"/>
              </a:rPr>
              <a:t> your data.</a:t>
            </a: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53916"/>
          </a:xfrm>
          <a:prstGeom prst="rect">
            <a:avLst/>
          </a:prstGeom>
          <a:noFill/>
        </p:spPr>
        <p:txBody>
          <a:bodyPr wrap="square">
            <a:spAutoFit/>
          </a:bodyPr>
          <a:lstStyle/>
          <a:p>
            <a:r>
              <a:rPr lang="en-GB" sz="1050" dirty="0">
                <a:hlinkClick r:id="rId2"/>
              </a:rPr>
              <a:t>PySpark Overview — PySpark master documentation (apache.org)</a:t>
            </a:r>
            <a:endParaRPr lang="en-DE" sz="1050" dirty="0"/>
          </a:p>
        </p:txBody>
      </p:sp>
    </p:spTree>
    <p:extLst>
      <p:ext uri="{BB962C8B-B14F-4D97-AF65-F5344CB8AC3E}">
        <p14:creationId xmlns:p14="http://schemas.microsoft.com/office/powerpoint/2010/main" val="180671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Why I love this …</a:t>
            </a:r>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585871"/>
          </a:xfrm>
          <a:prstGeom prst="rect">
            <a:avLst/>
          </a:prstGeom>
          <a:noFill/>
        </p:spPr>
        <p:txBody>
          <a:bodyPr wrap="square">
            <a:spAutoFit/>
          </a:bodyPr>
          <a:lstStyle/>
          <a:p>
            <a:r>
              <a:rPr lang="en-GB" dirty="0">
                <a:effectLst/>
                <a:highlight>
                  <a:srgbClr val="F8F8F8"/>
                </a:highlight>
              </a:rPr>
              <a:t>I do not need to compile </a:t>
            </a:r>
            <a:r>
              <a:rPr lang="en-GB" dirty="0" err="1">
                <a:effectLst/>
                <a:highlight>
                  <a:srgbClr val="F8F8F8"/>
                </a:highlight>
              </a:rPr>
              <a:t>anyting</a:t>
            </a:r>
            <a:r>
              <a:rPr lang="en-GB" dirty="0">
                <a:highlight>
                  <a:srgbClr val="F8F8F8"/>
                </a:highlight>
              </a:rPr>
              <a:t>, the managing of different Python versions and package versions can become a challenge though.</a:t>
            </a:r>
          </a:p>
          <a:p>
            <a:endParaRPr lang="en-GB" dirty="0">
              <a:effectLst/>
              <a:highlight>
                <a:srgbClr val="F8F8F8"/>
              </a:highlight>
            </a:endParaRPr>
          </a:p>
          <a:p>
            <a:r>
              <a:rPr lang="en-GB" dirty="0">
                <a:highlight>
                  <a:srgbClr val="F8F8F8"/>
                </a:highlight>
              </a:rPr>
              <a:t>When working with Python in Microsoft Fabric I do not need to take care of an IDE.</a:t>
            </a:r>
          </a:p>
          <a:p>
            <a:endParaRPr lang="en-GB" dirty="0">
              <a:highlight>
                <a:srgbClr val="F8F8F8"/>
              </a:highlight>
            </a:endParaRPr>
          </a:p>
          <a:p>
            <a:r>
              <a:rPr lang="en-GB" dirty="0">
                <a:highlight>
                  <a:srgbClr val="F8F8F8"/>
                </a:highlight>
              </a:rPr>
              <a:t>I’m in full control of any single bit, </a:t>
            </a:r>
            <a:r>
              <a:rPr lang="en-GB" sz="1200" dirty="0">
                <a:highlight>
                  <a:srgbClr val="F8F8F8"/>
                </a:highlight>
              </a:rPr>
              <a:t>at least most of the time.</a:t>
            </a:r>
          </a:p>
          <a:p>
            <a:endParaRPr lang="en-GB" dirty="0">
              <a:highlight>
                <a:srgbClr val="F8F8F8"/>
              </a:highlight>
            </a:endParaRPr>
          </a:p>
          <a:p>
            <a:r>
              <a:rPr lang="en-GB" dirty="0">
                <a:highlight>
                  <a:srgbClr val="F8F8F8"/>
                </a:highlight>
              </a:rPr>
              <a:t>From my experience using </a:t>
            </a:r>
            <a:r>
              <a:rPr lang="en-GB" dirty="0" err="1">
                <a:highlight>
                  <a:srgbClr val="F8F8F8"/>
                </a:highlight>
              </a:rPr>
              <a:t>PySpark</a:t>
            </a:r>
            <a:r>
              <a:rPr lang="en-GB" dirty="0">
                <a:highlight>
                  <a:srgbClr val="F8F8F8"/>
                </a:highlight>
              </a:rPr>
              <a:t> is faster than Data Pipelines and Data Flow Gen2. </a:t>
            </a:r>
            <a:r>
              <a:rPr lang="en-GB" sz="1200" dirty="0">
                <a:highlight>
                  <a:srgbClr val="F8F8F8"/>
                </a:highlight>
              </a:rPr>
              <a:t>Keep in mind that a Pandas data frame is not the same as a </a:t>
            </a:r>
            <a:r>
              <a:rPr lang="en-GB" sz="1200" dirty="0" err="1">
                <a:highlight>
                  <a:srgbClr val="F8F8F8"/>
                </a:highlight>
              </a:rPr>
              <a:t>PySpark</a:t>
            </a:r>
            <a:r>
              <a:rPr lang="en-GB" sz="1200" dirty="0">
                <a:highlight>
                  <a:srgbClr val="F8F8F8"/>
                </a:highlight>
              </a:rPr>
              <a:t> data frame though.</a:t>
            </a:r>
          </a:p>
          <a:p>
            <a:endParaRPr lang="en-GB" sz="1200" dirty="0">
              <a:highlight>
                <a:srgbClr val="F8F8F8"/>
              </a:highlight>
            </a:endParaRPr>
          </a:p>
          <a:p>
            <a:r>
              <a:rPr lang="en-GB" dirty="0">
                <a:highlight>
                  <a:srgbClr val="F8F8F8"/>
                </a:highlight>
              </a:rPr>
              <a:t>Delta Tables support UPSERT.</a:t>
            </a:r>
            <a:endParaRPr lang="en-GB" sz="1200" dirty="0">
              <a:highlight>
                <a:srgbClr val="F8F8F8"/>
              </a:highlight>
            </a:endParaRPr>
          </a:p>
          <a:p>
            <a:endParaRPr lang="en-GB" dirty="0">
              <a:effectLst/>
              <a:highlight>
                <a:srgbClr val="F8F8F8"/>
              </a:highlight>
            </a:endParaRPr>
          </a:p>
          <a:p>
            <a:r>
              <a:rPr lang="en-GB" dirty="0">
                <a:highlight>
                  <a:srgbClr val="F8F8F8"/>
                </a:highlight>
              </a:rPr>
              <a:t>Notebooks can be shared easily</a:t>
            </a:r>
            <a:endParaRPr lang="en-GB" dirty="0">
              <a:effectLst/>
              <a:highlight>
                <a:srgbClr val="F8F8F8"/>
              </a:highlight>
            </a:endParaRPr>
          </a:p>
          <a:p>
            <a:br>
              <a:rPr lang="en-GB" dirty="0"/>
            </a:br>
            <a:endParaRPr lang="en-DE" dirty="0"/>
          </a:p>
        </p:txBody>
      </p:sp>
    </p:spTree>
    <p:extLst>
      <p:ext uri="{BB962C8B-B14F-4D97-AF65-F5344CB8AC3E}">
        <p14:creationId xmlns:p14="http://schemas.microsoft.com/office/powerpoint/2010/main" val="35999618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66883F663083B46A8499D0B8664E8EF" ma:contentTypeVersion="13" ma:contentTypeDescription="Ein neues Dokument erstellen." ma:contentTypeScope="" ma:versionID="858adf3b340ee5c4edb5a167134e405f">
  <xsd:schema xmlns:xsd="http://www.w3.org/2001/XMLSchema" xmlns:xs="http://www.w3.org/2001/XMLSchema" xmlns:p="http://schemas.microsoft.com/office/2006/metadata/properties" xmlns:ns3="d7479749-9084-4730-a3d5-0e499d777a25" xmlns:ns4="b87e2869-638c-4634-925a-bf43a7395030" targetNamespace="http://schemas.microsoft.com/office/2006/metadata/properties" ma:root="true" ma:fieldsID="fbcd28f193ec0189c964fe7a9c7d5e3d" ns3:_="" ns4:_="">
    <xsd:import namespace="d7479749-9084-4730-a3d5-0e499d777a25"/>
    <xsd:import namespace="b87e2869-638c-4634-925a-bf43a73950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479749-9084-4730-a3d5-0e499d777a25"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e2869-638c-4634-925a-bf43a73950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A60AFE-D9B0-493F-8592-0F55D4B67EC4}">
  <ds:schemaRefs>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purl.org/dc/elements/1.1/"/>
    <ds:schemaRef ds:uri="http://purl.org/dc/terms/"/>
    <ds:schemaRef ds:uri="b87e2869-638c-4634-925a-bf43a7395030"/>
    <ds:schemaRef ds:uri="d7479749-9084-4730-a3d5-0e499d777a25"/>
  </ds:schemaRefs>
</ds:datastoreItem>
</file>

<file path=customXml/itemProps2.xml><?xml version="1.0" encoding="utf-8"?>
<ds:datastoreItem xmlns:ds="http://schemas.openxmlformats.org/officeDocument/2006/customXml" ds:itemID="{48CCD59B-9378-48D1-BCF1-249302E530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479749-9084-4730-a3d5-0e499d777a25"/>
    <ds:schemaRef ds:uri="b87e2869-638c-4634-925a-bf43a7395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78B0ED-E429-41D4-A59C-2399319862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12449</TotalTime>
  <Words>1261</Words>
  <Application>Microsoft Macintosh PowerPoint</Application>
  <PresentationFormat>Widescreen</PresentationFormat>
  <Paragraphs>107</Paragraphs>
  <Slides>23</Slides>
  <Notes>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-apple-system</vt:lpstr>
      <vt:lpstr>Arial</vt:lpstr>
      <vt:lpstr>Calibri</vt:lpstr>
      <vt:lpstr>Consolas</vt:lpstr>
      <vt:lpstr>Exo</vt:lpstr>
      <vt:lpstr>open sans</vt:lpstr>
      <vt:lpstr>Source Sans Pro</vt:lpstr>
      <vt:lpstr>SourceSansProBold</vt:lpstr>
      <vt:lpstr>Times New Roman</vt:lpstr>
      <vt:lpstr>Verdana</vt:lpstr>
      <vt:lpstr>Wingdings 2</vt:lpstr>
      <vt:lpstr>Wingdings 3</vt:lpstr>
      <vt:lpstr>View</vt:lpstr>
      <vt:lpstr> Code First with Microsoft Fabric and Notebooks</vt:lpstr>
      <vt:lpstr>What this session is about</vt:lpstr>
      <vt:lpstr>What this session is about</vt:lpstr>
      <vt:lpstr>Inside the box</vt:lpstr>
      <vt:lpstr>Tom Martens </vt:lpstr>
      <vt:lpstr>A really short Introduction to Python and PySpark </vt:lpstr>
      <vt:lpstr>What is Python</vt:lpstr>
      <vt:lpstr>What is PySpark?</vt:lpstr>
      <vt:lpstr>Why I love this …</vt:lpstr>
      <vt:lpstr>… and because of this</vt:lpstr>
      <vt:lpstr>The solution! (at least a first draft)</vt:lpstr>
      <vt:lpstr>The pipeline</vt:lpstr>
      <vt:lpstr>The overall architecture Schematic view</vt:lpstr>
      <vt:lpstr>Demo time almost </vt:lpstr>
      <vt:lpstr>Me, learning/using Python  (remembers me at the time when I learned DAX)</vt:lpstr>
      <vt:lpstr>Some concepts</vt:lpstr>
      <vt:lpstr>The vault that holds your keys (maybe)</vt:lpstr>
      <vt:lpstr>How to add a secret to a vault</vt:lpstr>
      <vt:lpstr>How to add a secret to a vault</vt:lpstr>
      <vt:lpstr>How to add a secret to a vault</vt:lpstr>
      <vt:lpstr>Some readings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13</cp:revision>
  <dcterms:created xsi:type="dcterms:W3CDTF">2020-06-19T10:41:14Z</dcterms:created>
  <dcterms:modified xsi:type="dcterms:W3CDTF">2024-07-13T05:49:10Z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2023-11-03T18:47:02Z</vt:lpwstr>
  </property>
  <property fmtid="{D5CDD505-2E9C-101B-9397-08002B2CF9AE}" pid="4" name="MSIP_Label_7ea6d409-389a-443a-9140-f8c0d12e1685_Method">
    <vt:lpwstr>Privileged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